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480" r:id="rId2"/>
    <p:sldId id="532" r:id="rId3"/>
    <p:sldId id="543" r:id="rId4"/>
    <p:sldId id="473" r:id="rId5"/>
    <p:sldId id="508" r:id="rId6"/>
    <p:sldId id="520" r:id="rId7"/>
    <p:sldId id="549" r:id="rId8"/>
    <p:sldId id="548" r:id="rId9"/>
    <p:sldId id="541" r:id="rId10"/>
    <p:sldId id="483" r:id="rId11"/>
    <p:sldId id="547" r:id="rId12"/>
    <p:sldId id="546" r:id="rId13"/>
    <p:sldId id="290" r:id="rId14"/>
    <p:sldId id="515" r:id="rId15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Linux Biolinum" panose="02000503000000000000" pitchFamily="2" charset="0"/>
      <p:regular r:id="rId21"/>
    </p:embeddedFont>
    <p:embeddedFont>
      <p:font typeface="Tsukushi A Round Gothic Regular" panose="02020400000000000000" pitchFamily="18" charset="-128"/>
      <p:regular r:id="rId22"/>
    </p:embeddedFont>
    <p:embeddedFont>
      <p:font typeface="Yu Gothic" panose="020B0400000000000000" pitchFamily="34" charset="-128"/>
      <p:regular r:id="rId23"/>
      <p:bold r:id="rId24"/>
    </p:embeddedFont>
    <p:embeddedFont>
      <p:font typeface="Yu Gothic" panose="020B0400000000000000" pitchFamily="34" charset="-128"/>
      <p:regular r:id="rId23"/>
      <p:bold r:id="rId24"/>
    </p:embeddedFont>
    <p:embeddedFont>
      <p:font typeface="Yu Mincho" panose="02020400000000000000" pitchFamily="18" charset="-128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7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784" autoAdjust="0"/>
    <p:restoredTop sz="89728" autoAdjust="0"/>
  </p:normalViewPr>
  <p:slideViewPr>
    <p:cSldViewPr>
      <p:cViewPr varScale="1">
        <p:scale>
          <a:sx n="73" d="100"/>
          <a:sy n="73" d="100"/>
        </p:scale>
        <p:origin x="256" y="3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AB4416-02C4-470B-B71C-1AD39D326CD8}" type="datetimeFigureOut">
              <a:rPr kumimoji="1" lang="ja-JP" altLang="en-US" smtClean="0"/>
              <a:t>2023/6/16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094839-417D-4A15-8E92-5018FA2000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1903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94839-417D-4A15-8E92-5018FA2000A1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19785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094839-417D-4A15-8E92-5018FA2000A1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8989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94839-417D-4A15-8E92-5018FA2000A1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9864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94839-417D-4A15-8E92-5018FA2000A1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0684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94839-417D-4A15-8E92-5018FA2000A1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0130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94839-417D-4A15-8E92-5018FA2000A1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1485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94839-417D-4A15-8E92-5018FA2000A1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6461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94839-417D-4A15-8E92-5018FA2000A1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9517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94839-417D-4A15-8E92-5018FA2000A1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5430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94839-417D-4A15-8E92-5018FA2000A1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29890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94839-417D-4A15-8E92-5018FA2000A1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5366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f"/><Relationship Id="rId13" Type="http://schemas.openxmlformats.org/officeDocument/2006/relationships/image" Target="../media/image8.png"/><Relationship Id="rId3" Type="http://schemas.openxmlformats.org/officeDocument/2006/relationships/image" Target="../media/image24.png"/><Relationship Id="rId7" Type="http://schemas.openxmlformats.org/officeDocument/2006/relationships/image" Target="../media/image26.tiff"/><Relationship Id="rId12" Type="http://schemas.openxmlformats.org/officeDocument/2006/relationships/image" Target="../media/image3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30.tiff"/><Relationship Id="rId5" Type="http://schemas.openxmlformats.org/officeDocument/2006/relationships/image" Target="../media/image4.png"/><Relationship Id="rId10" Type="http://schemas.openxmlformats.org/officeDocument/2006/relationships/image" Target="../media/image29.tiff"/><Relationship Id="rId4" Type="http://schemas.openxmlformats.org/officeDocument/2006/relationships/image" Target="../media/image25.svg"/><Relationship Id="rId9" Type="http://schemas.openxmlformats.org/officeDocument/2006/relationships/image" Target="../media/image28.png"/><Relationship Id="rId14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32.png"/><Relationship Id="rId3" Type="http://schemas.microsoft.com/office/2007/relationships/media" Target="../media/media5.mp4"/><Relationship Id="rId7" Type="http://schemas.openxmlformats.org/officeDocument/2006/relationships/image" Target="../media/image10.png"/><Relationship Id="rId12" Type="http://schemas.openxmlformats.org/officeDocument/2006/relationships/image" Target="../media/image5.sv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7.svg"/><Relationship Id="rId4" Type="http://schemas.openxmlformats.org/officeDocument/2006/relationships/video" Target="../media/media5.mp4"/><Relationship Id="rId9" Type="http://schemas.openxmlformats.org/officeDocument/2006/relationships/image" Target="../media/image16.png"/><Relationship Id="rId1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38.tiff"/><Relationship Id="rId5" Type="http://schemas.openxmlformats.org/officeDocument/2006/relationships/image" Target="../media/image4.png"/><Relationship Id="rId10" Type="http://schemas.openxmlformats.org/officeDocument/2006/relationships/image" Target="../media/image37.svg"/><Relationship Id="rId4" Type="http://schemas.openxmlformats.org/officeDocument/2006/relationships/image" Target="../media/image25.sv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xpressioncamera.com/" TargetMode="External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svg"/><Relationship Id="rId17" Type="http://schemas.openxmlformats.org/officeDocument/2006/relationships/image" Target="../media/image20.png"/><Relationship Id="rId2" Type="http://schemas.openxmlformats.org/officeDocument/2006/relationships/video" Target="../media/media1.mp4"/><Relationship Id="rId16" Type="http://schemas.openxmlformats.org/officeDocument/2006/relationships/image" Target="../media/image19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0.png"/><Relationship Id="rId5" Type="http://schemas.microsoft.com/office/2007/relationships/media" Target="../media/media3.mp4"/><Relationship Id="rId15" Type="http://schemas.openxmlformats.org/officeDocument/2006/relationships/image" Target="../media/image18.png"/><Relationship Id="rId10" Type="http://schemas.openxmlformats.org/officeDocument/2006/relationships/image" Target="../media/image17.svg"/><Relationship Id="rId4" Type="http://schemas.openxmlformats.org/officeDocument/2006/relationships/video" Target="../media/media2.mp4"/><Relationship Id="rId9" Type="http://schemas.openxmlformats.org/officeDocument/2006/relationships/image" Target="../media/image16.png"/><Relationship Id="rId1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s://www.nytimes.com/2022/10/21/technology/generative-ai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equoiacap.com/article/generative-ai-a-creative-new-world/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91761">
            <a:off x="-4723755" y="2196471"/>
            <a:ext cx="9267406" cy="12492827"/>
          </a:xfrm>
          <a:prstGeom prst="rect">
            <a:avLst/>
          </a:prstGeom>
        </p:spPr>
      </p:pic>
      <p:sp>
        <p:nvSpPr>
          <p:cNvPr id="10" name="フリーフォーム: 図形 9">
            <a:extLst>
              <a:ext uri="{FF2B5EF4-FFF2-40B4-BE49-F238E27FC236}">
                <a16:creationId xmlns:a16="http://schemas.microsoft.com/office/drawing/2014/main" id="{57E8AA85-49FB-4F38-8125-E33A5A6E9A9F}"/>
              </a:ext>
            </a:extLst>
          </p:cNvPr>
          <p:cNvSpPr/>
          <p:nvPr/>
        </p:nvSpPr>
        <p:spPr>
          <a:xfrm>
            <a:off x="12775598" y="-4318109"/>
            <a:ext cx="8561204" cy="7936773"/>
          </a:xfrm>
          <a:custGeom>
            <a:avLst/>
            <a:gdLst>
              <a:gd name="connsiteX0" fmla="*/ 2418629 w 8561204"/>
              <a:gd name="connsiteY0" fmla="*/ 116537 h 7936773"/>
              <a:gd name="connsiteX1" fmla="*/ 7918611 w 8561204"/>
              <a:gd name="connsiteY1" fmla="*/ 1968911 h 7936773"/>
              <a:gd name="connsiteX2" fmla="*/ 8266229 w 8561204"/>
              <a:gd name="connsiteY2" fmla="*/ 5386360 h 7936773"/>
              <a:gd name="connsiteX3" fmla="*/ 5490048 w 8561204"/>
              <a:gd name="connsiteY3" fmla="*/ 7759368 h 7936773"/>
              <a:gd name="connsiteX4" fmla="*/ 1607521 w 8561204"/>
              <a:gd name="connsiteY4" fmla="*/ 7006990 h 7936773"/>
              <a:gd name="connsiteX5" fmla="*/ 102764 w 8561204"/>
              <a:gd name="connsiteY5" fmla="*/ 5095885 h 7936773"/>
              <a:gd name="connsiteX6" fmla="*/ 507525 w 8561204"/>
              <a:gd name="connsiteY6" fmla="*/ 1795896 h 7936773"/>
              <a:gd name="connsiteX7" fmla="*/ 2418629 w 8561204"/>
              <a:gd name="connsiteY7" fmla="*/ 116537 h 7936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61204" h="7936773">
                <a:moveTo>
                  <a:pt x="2418629" y="116537"/>
                </a:moveTo>
                <a:cubicBezTo>
                  <a:pt x="3490054" y="-359652"/>
                  <a:pt x="7166233" y="695900"/>
                  <a:pt x="7918611" y="1968911"/>
                </a:cubicBezTo>
                <a:cubicBezTo>
                  <a:pt x="8670989" y="3241923"/>
                  <a:pt x="8729719" y="4111762"/>
                  <a:pt x="8266229" y="5386360"/>
                </a:cubicBezTo>
                <a:cubicBezTo>
                  <a:pt x="7802739" y="6660960"/>
                  <a:pt x="6650362" y="7586353"/>
                  <a:pt x="5490048" y="7759368"/>
                </a:cubicBezTo>
                <a:cubicBezTo>
                  <a:pt x="4329734" y="7932384"/>
                  <a:pt x="2650375" y="8280001"/>
                  <a:pt x="1607521" y="7006990"/>
                </a:cubicBezTo>
                <a:cubicBezTo>
                  <a:pt x="564667" y="5733979"/>
                  <a:pt x="159907" y="5616518"/>
                  <a:pt x="102764" y="5095885"/>
                </a:cubicBezTo>
                <a:cubicBezTo>
                  <a:pt x="45621" y="4575252"/>
                  <a:pt x="-244854" y="2954623"/>
                  <a:pt x="507525" y="1795896"/>
                </a:cubicBezTo>
                <a:cubicBezTo>
                  <a:pt x="1259903" y="637170"/>
                  <a:pt x="1375776" y="580027"/>
                  <a:pt x="2418629" y="116537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15864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1" name="フリーフォーム: 図形 10">
            <a:extLst>
              <a:ext uri="{FF2B5EF4-FFF2-40B4-BE49-F238E27FC236}">
                <a16:creationId xmlns:a16="http://schemas.microsoft.com/office/drawing/2014/main" id="{9F1E0737-51C3-4979-9BDA-03ADB52D086E}"/>
              </a:ext>
            </a:extLst>
          </p:cNvPr>
          <p:cNvSpPr/>
          <p:nvPr/>
        </p:nvSpPr>
        <p:spPr>
          <a:xfrm>
            <a:off x="13283962" y="-2266125"/>
            <a:ext cx="6129521" cy="5680529"/>
          </a:xfrm>
          <a:custGeom>
            <a:avLst/>
            <a:gdLst>
              <a:gd name="connsiteX0" fmla="*/ 1730901 w 6129521"/>
              <a:gd name="connsiteY0" fmla="*/ 83593 h 5680529"/>
              <a:gd name="connsiteX1" fmla="*/ 5668983 w 6129521"/>
              <a:gd name="connsiteY1" fmla="*/ 1408985 h 5680529"/>
              <a:gd name="connsiteX2" fmla="*/ 5918188 w 6129521"/>
              <a:gd name="connsiteY2" fmla="*/ 3855009 h 5680529"/>
              <a:gd name="connsiteX3" fmla="*/ 3929306 w 6129521"/>
              <a:gd name="connsiteY3" fmla="*/ 5553416 h 5680529"/>
              <a:gd name="connsiteX4" fmla="*/ 1149950 w 6129521"/>
              <a:gd name="connsiteY4" fmla="*/ 5015323 h 5680529"/>
              <a:gd name="connsiteX5" fmla="*/ 73763 w 6129521"/>
              <a:gd name="connsiteY5" fmla="*/ 3647073 h 5680529"/>
              <a:gd name="connsiteX6" fmla="*/ 364238 w 6129521"/>
              <a:gd name="connsiteY6" fmla="*/ 1285176 h 5680529"/>
              <a:gd name="connsiteX7" fmla="*/ 1730901 w 6129521"/>
              <a:gd name="connsiteY7" fmla="*/ 83593 h 568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29521" h="5680529">
                <a:moveTo>
                  <a:pt x="1730901" y="83593"/>
                </a:moveTo>
                <a:cubicBezTo>
                  <a:pt x="2497565" y="-257676"/>
                  <a:pt x="5129302" y="497877"/>
                  <a:pt x="5668983" y="1408985"/>
                </a:cubicBezTo>
                <a:cubicBezTo>
                  <a:pt x="6208664" y="2320093"/>
                  <a:pt x="6249933" y="2942314"/>
                  <a:pt x="5918188" y="3855009"/>
                </a:cubicBezTo>
                <a:cubicBezTo>
                  <a:pt x="5586443" y="4767705"/>
                  <a:pt x="4761049" y="5429607"/>
                  <a:pt x="3929306" y="5553416"/>
                </a:cubicBezTo>
                <a:cubicBezTo>
                  <a:pt x="3097563" y="5677225"/>
                  <a:pt x="1895979" y="5926431"/>
                  <a:pt x="1149950" y="5015323"/>
                </a:cubicBezTo>
                <a:cubicBezTo>
                  <a:pt x="403921" y="4104214"/>
                  <a:pt x="115033" y="4020088"/>
                  <a:pt x="73763" y="3647073"/>
                </a:cubicBezTo>
                <a:cubicBezTo>
                  <a:pt x="32493" y="3274059"/>
                  <a:pt x="-175442" y="2113745"/>
                  <a:pt x="364238" y="1285176"/>
                </a:cubicBezTo>
                <a:cubicBezTo>
                  <a:pt x="903919" y="456608"/>
                  <a:pt x="984871" y="415338"/>
                  <a:pt x="1730901" y="83593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15864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5EC08930-D89E-F642-830D-4C55E9DF16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8872" y="4414980"/>
            <a:ext cx="5550256" cy="14570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3F998885-2599-8048-9BEF-0FA5171AE9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>
            <a:off x="16161313" y="8341014"/>
            <a:ext cx="4565087" cy="449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956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13217" y="1179594"/>
            <a:ext cx="12861567" cy="1068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9000" dirty="0">
                <a:solidFill>
                  <a:schemeClr val="tx2">
                    <a:lumMod val="50000"/>
                  </a:schemeClr>
                </a:solidFill>
                <a:latin typeface="Linux Biolinum"/>
              </a:rPr>
              <a:t>Achievements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 flipH="1" flipV="1">
            <a:off x="731665" y="-2130767"/>
            <a:ext cx="1691219" cy="462771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270171" y="-491529"/>
            <a:ext cx="3508266" cy="3457236"/>
          </a:xfrm>
          <a:prstGeom prst="rect">
            <a:avLst/>
          </a:prstGeom>
        </p:spPr>
      </p:pic>
      <p:sp>
        <p:nvSpPr>
          <p:cNvPr id="20" name="TextBox 21">
            <a:extLst>
              <a:ext uri="{FF2B5EF4-FFF2-40B4-BE49-F238E27FC236}">
                <a16:creationId xmlns:a16="http://schemas.microsoft.com/office/drawing/2014/main" id="{57013CFC-502F-1F43-944B-419F1D75DF05}"/>
              </a:ext>
            </a:extLst>
          </p:cNvPr>
          <p:cNvSpPr txBox="1"/>
          <p:nvPr/>
        </p:nvSpPr>
        <p:spPr>
          <a:xfrm>
            <a:off x="3694205" y="2476500"/>
            <a:ext cx="10899589" cy="508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altLang="ja-JP" sz="3000" dirty="0">
                <a:solidFill>
                  <a:schemeClr val="tx2">
                    <a:lumMod val="60000"/>
                    <a:lumOff val="4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AI</a:t>
            </a:r>
            <a:r>
              <a:rPr lang="ja-JP" altLang="en-US" sz="3000">
                <a:solidFill>
                  <a:schemeClr val="tx2">
                    <a:lumMod val="60000"/>
                    <a:lumOff val="4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で映像生成をするための根幹となる特許を米国と日本で取得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2F5DEEE-BE8D-D646-9C4C-58F6B9F396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5001" y="3268209"/>
            <a:ext cx="4861902" cy="314996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24C3081-4F1A-5F46-97AD-9428A75F09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1831" y="3070732"/>
            <a:ext cx="3382420" cy="344436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9C9768C-66D7-0048-879B-D2E3E1BA8349}"/>
              </a:ext>
            </a:extLst>
          </p:cNvPr>
          <p:cNvSpPr txBox="1"/>
          <p:nvPr/>
        </p:nvSpPr>
        <p:spPr>
          <a:xfrm>
            <a:off x="11379180" y="5144226"/>
            <a:ext cx="5181601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altLang="ja-JP" sz="2400" dirty="0">
                <a:solidFill>
                  <a:srgbClr val="242424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※</a:t>
            </a:r>
            <a:r>
              <a:rPr lang="ja-JP" altLang="en-US" sz="2400">
                <a:solidFill>
                  <a:srgbClr val="242424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米国登録番号：</a:t>
            </a:r>
            <a:r>
              <a:rPr lang="en-US" altLang="ja-JP" sz="2400" dirty="0">
                <a:solidFill>
                  <a:srgbClr val="242424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10893252</a:t>
            </a:r>
          </a:p>
          <a:p>
            <a:pPr algn="l"/>
            <a:r>
              <a:rPr lang="en-US" altLang="ja-JP" sz="2400" dirty="0">
                <a:solidFill>
                  <a:srgbClr val="242424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※</a:t>
            </a:r>
            <a:r>
              <a:rPr lang="ja-JP" altLang="en-US" sz="2400">
                <a:solidFill>
                  <a:srgbClr val="242424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日本登録番号：特許第</a:t>
            </a:r>
            <a:r>
              <a:rPr lang="en-US" altLang="ja-JP" sz="2400" dirty="0">
                <a:solidFill>
                  <a:srgbClr val="242424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6601825</a:t>
            </a:r>
            <a:r>
              <a:rPr lang="ja-JP" altLang="en-US" sz="2400">
                <a:solidFill>
                  <a:srgbClr val="242424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号</a:t>
            </a:r>
          </a:p>
          <a:p>
            <a:pPr algn="l"/>
            <a:endParaRPr kumimoji="0" lang="en-JP" sz="2400" b="0" i="0" u="none" strike="noStrike" cap="none" spc="0" normalizeH="0" baseline="0" dirty="0">
              <a:ln>
                <a:noFill/>
              </a:ln>
              <a:solidFill>
                <a:srgbClr val="242424"/>
              </a:solidFill>
              <a:effectLst/>
              <a:uFillTx/>
              <a:latin typeface="Yu Mincho" panose="02020400000000000000" pitchFamily="18" charset="-128"/>
              <a:ea typeface="Yu Mincho" panose="02020400000000000000" pitchFamily="18" charset="-128"/>
              <a:sym typeface="Helvetica Light"/>
            </a:endParaRPr>
          </a:p>
        </p:txBody>
      </p:sp>
      <p:pic>
        <p:nvPicPr>
          <p:cNvPr id="28" name="Picture 2" descr="ACM SIGGRAPH - Wikipedia">
            <a:extLst>
              <a:ext uri="{FF2B5EF4-FFF2-40B4-BE49-F238E27FC236}">
                <a16:creationId xmlns:a16="http://schemas.microsoft.com/office/drawing/2014/main" id="{1CBD8B6F-BF59-4647-87D5-9E0FD453F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43" y="7088973"/>
            <a:ext cx="2708902" cy="167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6">
            <a:extLst>
              <a:ext uri="{FF2B5EF4-FFF2-40B4-BE49-F238E27FC236}">
                <a16:creationId xmlns:a16="http://schemas.microsoft.com/office/drawing/2014/main" id="{5CEF8A88-9D26-3846-8309-9F03CF1B60AF}"/>
              </a:ext>
            </a:extLst>
          </p:cNvPr>
          <p:cNvSpPr txBox="1"/>
          <p:nvPr/>
        </p:nvSpPr>
        <p:spPr>
          <a:xfrm>
            <a:off x="1311832" y="8998464"/>
            <a:ext cx="5088968" cy="3539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619125" hangingPunct="0"/>
            <a:r>
              <a:rPr lang="en-JP" dirty="0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Emergence Technologiesに論文採択</a:t>
            </a:r>
            <a:endParaRPr lang="en-JP" dirty="0">
              <a:solidFill>
                <a:schemeClr val="tx2">
                  <a:lumMod val="50000"/>
                </a:schemeClr>
              </a:solidFill>
              <a:latin typeface="Yu Mincho" panose="02020400000000000000" pitchFamily="18" charset="-128"/>
              <a:ea typeface="Yu Mincho" panose="02020400000000000000" pitchFamily="18" charset="-128"/>
              <a:sym typeface="Helvetica Light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344440E-CFC8-9A47-9698-A951AD5494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30845" y="6936919"/>
            <a:ext cx="1738603" cy="194038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EB9690A-D7F0-6943-A46C-925F7C88204D}"/>
              </a:ext>
            </a:extLst>
          </p:cNvPr>
          <p:cNvSpPr txBox="1"/>
          <p:nvPr/>
        </p:nvSpPr>
        <p:spPr>
          <a:xfrm>
            <a:off x="5638800" y="8940042"/>
            <a:ext cx="5395492" cy="6309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619125" hangingPunct="0"/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  <a:sym typeface="Helvetica Light"/>
              </a:rPr>
              <a:t>AI</a:t>
            </a:r>
            <a:r>
              <a:rPr lang="ja-JP" altLang="en-US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  <a:sym typeface="Helvetica Light"/>
              </a:rPr>
              <a:t>分野で世界で最も有名な教授の一人、</a:t>
            </a:r>
            <a:endParaRPr lang="en-US" altLang="ja-JP" dirty="0">
              <a:solidFill>
                <a:schemeClr val="tx2">
                  <a:lumMod val="50000"/>
                </a:schemeClr>
              </a:solidFill>
              <a:latin typeface="Yu Mincho" panose="02020400000000000000" pitchFamily="18" charset="-128"/>
              <a:ea typeface="Yu Mincho" panose="02020400000000000000" pitchFamily="18" charset="-128"/>
              <a:sym typeface="Helvetica Light"/>
            </a:endParaRPr>
          </a:p>
          <a:p>
            <a:pPr algn="ctr" defTabSz="619125" hangingPunct="0"/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  <a:sym typeface="Helvetica Light"/>
              </a:rPr>
              <a:t>Andrew Ng</a:t>
            </a:r>
            <a:r>
              <a:rPr lang="ja-JP" altLang="en-US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  <a:sym typeface="Helvetica Light"/>
              </a:rPr>
              <a:t>のニュースレターに掲載</a:t>
            </a:r>
          </a:p>
        </p:txBody>
      </p:sp>
      <p:pic>
        <p:nvPicPr>
          <p:cNvPr id="32" name="図 18">
            <a:extLst>
              <a:ext uri="{FF2B5EF4-FFF2-40B4-BE49-F238E27FC236}">
                <a16:creationId xmlns:a16="http://schemas.microsoft.com/office/drawing/2014/main" id="{3BE754E0-B34C-B746-B4ED-D8A746C5F4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39400" y="7727771"/>
            <a:ext cx="2841983" cy="926232"/>
          </a:xfrm>
          <a:prstGeom prst="rect">
            <a:avLst/>
          </a:prstGeom>
        </p:spPr>
      </p:pic>
      <p:pic>
        <p:nvPicPr>
          <p:cNvPr id="33" name="図 22">
            <a:extLst>
              <a:ext uri="{FF2B5EF4-FFF2-40B4-BE49-F238E27FC236}">
                <a16:creationId xmlns:a16="http://schemas.microsoft.com/office/drawing/2014/main" id="{FF8A4EB7-D312-0943-9480-99B6937763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868400" y="7581900"/>
            <a:ext cx="2776108" cy="1072103"/>
          </a:xfrm>
          <a:prstGeom prst="rect">
            <a:avLst/>
          </a:prstGeom>
        </p:spPr>
      </p:pic>
      <p:sp>
        <p:nvSpPr>
          <p:cNvPr id="34" name="TextBox 6">
            <a:extLst>
              <a:ext uri="{FF2B5EF4-FFF2-40B4-BE49-F238E27FC236}">
                <a16:creationId xmlns:a16="http://schemas.microsoft.com/office/drawing/2014/main" id="{84D7B570-9EE4-C443-8F2F-9AED1AF9BE0E}"/>
              </a:ext>
            </a:extLst>
          </p:cNvPr>
          <p:cNvSpPr txBox="1"/>
          <p:nvPr/>
        </p:nvSpPr>
        <p:spPr>
          <a:xfrm>
            <a:off x="11014005" y="8979778"/>
            <a:ext cx="1692771" cy="3539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pPr algn="ctr" defTabSz="619125" hangingPunct="0"/>
            <a:r>
              <a:rPr lang="ja-JP" altLang="en-US" dirty="0">
                <a:solidFill>
                  <a:srgbClr val="242424"/>
                </a:solidFill>
                <a:latin typeface="Yu Mincho" panose="02020400000000000000" pitchFamily="18" charset="-128"/>
                <a:ea typeface="Yu Mincho" panose="02020400000000000000" pitchFamily="18" charset="-128"/>
                <a:sym typeface="Helvetica Light"/>
              </a:rPr>
              <a:t>アワードを受賞</a:t>
            </a:r>
            <a:endParaRPr lang="en-JP" dirty="0">
              <a:solidFill>
                <a:srgbClr val="242424"/>
              </a:solidFill>
              <a:latin typeface="Yu Mincho" panose="02020400000000000000" pitchFamily="18" charset="-128"/>
              <a:ea typeface="Yu Mincho" panose="02020400000000000000" pitchFamily="18" charset="-128"/>
              <a:sym typeface="Helvetica Light"/>
            </a:endParaRPr>
          </a:p>
        </p:txBody>
      </p:sp>
      <p:sp>
        <p:nvSpPr>
          <p:cNvPr id="35" name="TextBox 6">
            <a:extLst>
              <a:ext uri="{FF2B5EF4-FFF2-40B4-BE49-F238E27FC236}">
                <a16:creationId xmlns:a16="http://schemas.microsoft.com/office/drawing/2014/main" id="{870ADBC1-9D85-AE47-8E76-47B482848111}"/>
              </a:ext>
            </a:extLst>
          </p:cNvPr>
          <p:cNvSpPr txBox="1"/>
          <p:nvPr/>
        </p:nvSpPr>
        <p:spPr>
          <a:xfrm>
            <a:off x="14608906" y="8979777"/>
            <a:ext cx="1692771" cy="3539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pPr algn="ctr" defTabSz="619125" hangingPunct="0"/>
            <a:r>
              <a:rPr lang="ja-JP" altLang="en-US" dirty="0">
                <a:solidFill>
                  <a:srgbClr val="242424"/>
                </a:solidFill>
                <a:latin typeface="Yu Mincho" panose="02020400000000000000" pitchFamily="18" charset="-128"/>
                <a:ea typeface="Yu Mincho" panose="02020400000000000000" pitchFamily="18" charset="-128"/>
                <a:sym typeface="Helvetica Light"/>
              </a:rPr>
              <a:t>アワードを受賞</a:t>
            </a:r>
            <a:endParaRPr lang="en-JP" dirty="0">
              <a:solidFill>
                <a:srgbClr val="242424"/>
              </a:solidFill>
              <a:latin typeface="Yu Mincho" panose="02020400000000000000" pitchFamily="18" charset="-128"/>
              <a:ea typeface="Yu Mincho" panose="02020400000000000000" pitchFamily="18" charset="-128"/>
              <a:sym typeface="Helvetica Light"/>
            </a:endParaRPr>
          </a:p>
        </p:txBody>
      </p:sp>
      <p:sp>
        <p:nvSpPr>
          <p:cNvPr id="36" name="AI tech to create…">
            <a:extLst>
              <a:ext uri="{FF2B5EF4-FFF2-40B4-BE49-F238E27FC236}">
                <a16:creationId xmlns:a16="http://schemas.microsoft.com/office/drawing/2014/main" id="{D3EAA2D9-4F67-864C-B5FE-0099ACD66344}"/>
              </a:ext>
            </a:extLst>
          </p:cNvPr>
          <p:cNvSpPr txBox="1"/>
          <p:nvPr/>
        </p:nvSpPr>
        <p:spPr>
          <a:xfrm>
            <a:off x="11430000" y="3757426"/>
            <a:ext cx="5181602" cy="1184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>
              <a:defRPr sz="8800">
                <a:latin typeface="Courier"/>
                <a:ea typeface="Courier"/>
                <a:cs typeface="Courier"/>
                <a:sym typeface="Courier"/>
              </a:defRPr>
            </a:pPr>
            <a:r>
              <a:rPr lang="ja-JP" altLang="en-US" sz="2400" b="1">
                <a:solidFill>
                  <a:srgbClr val="242424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Courier" charset="0"/>
              </a:rPr>
              <a:t>簡単な</a:t>
            </a:r>
            <a:r>
              <a:rPr lang="en-US" altLang="ja-JP" sz="2400" b="1" dirty="0">
                <a:solidFill>
                  <a:srgbClr val="242424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Courier" charset="0"/>
              </a:rPr>
              <a:t>3D</a:t>
            </a:r>
            <a:r>
              <a:rPr lang="ja-JP" altLang="en-US" sz="2400" b="1">
                <a:solidFill>
                  <a:srgbClr val="242424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Courier" charset="0"/>
              </a:rPr>
              <a:t>モデルを元に</a:t>
            </a:r>
            <a:r>
              <a:rPr lang="en-US" altLang="ja-JP" sz="2400" b="1" dirty="0">
                <a:solidFill>
                  <a:srgbClr val="242424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Courier" charset="0"/>
              </a:rPr>
              <a:t>AI</a:t>
            </a:r>
            <a:r>
              <a:rPr lang="ja-JP" altLang="en-US" sz="2400" b="1">
                <a:solidFill>
                  <a:srgbClr val="242424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Courier" charset="0"/>
              </a:rPr>
              <a:t>で映像を生成する、従来</a:t>
            </a:r>
            <a:r>
              <a:rPr lang="en-US" altLang="ja-JP" sz="2400" b="1" dirty="0">
                <a:solidFill>
                  <a:srgbClr val="242424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Courier" charset="0"/>
              </a:rPr>
              <a:t>CG</a:t>
            </a:r>
            <a:r>
              <a:rPr lang="ja-JP" altLang="en-US" sz="2400" b="1">
                <a:solidFill>
                  <a:srgbClr val="242424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Courier" charset="0"/>
              </a:rPr>
              <a:t>レンダリングを置き換える特許</a:t>
            </a:r>
          </a:p>
        </p:txBody>
      </p:sp>
      <p:sp>
        <p:nvSpPr>
          <p:cNvPr id="37" name="Rounded Rectangle">
            <a:extLst>
              <a:ext uri="{FF2B5EF4-FFF2-40B4-BE49-F238E27FC236}">
                <a16:creationId xmlns:a16="http://schemas.microsoft.com/office/drawing/2014/main" id="{973A6D73-AC2D-004B-B87D-362A16DCBC3B}"/>
              </a:ext>
            </a:extLst>
          </p:cNvPr>
          <p:cNvSpPr/>
          <p:nvPr/>
        </p:nvSpPr>
        <p:spPr>
          <a:xfrm>
            <a:off x="1371600" y="6667500"/>
            <a:ext cx="16002000" cy="3124199"/>
          </a:xfrm>
          <a:prstGeom prst="roundRect">
            <a:avLst>
              <a:gd name="adj" fmla="val 18574"/>
            </a:avLst>
          </a:prstGeom>
          <a:ln w="63500" cap="rnd">
            <a:solidFill>
              <a:schemeClr val="tx2">
                <a:lumMod val="50000"/>
              </a:schemeClr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dirty="0"/>
          </a:p>
        </p:txBody>
      </p:sp>
      <p:pic>
        <p:nvPicPr>
          <p:cNvPr id="42" name="Picture 7">
            <a:extLst>
              <a:ext uri="{FF2B5EF4-FFF2-40B4-BE49-F238E27FC236}">
                <a16:creationId xmlns:a16="http://schemas.microsoft.com/office/drawing/2014/main" id="{FBFC41D1-8189-264D-AB95-E925EFE68E3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5400000" flipH="1">
            <a:off x="15715172" y="-2130767"/>
            <a:ext cx="1691219" cy="462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161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ircle">
            <a:extLst>
              <a:ext uri="{FF2B5EF4-FFF2-40B4-BE49-F238E27FC236}">
                <a16:creationId xmlns:a16="http://schemas.microsoft.com/office/drawing/2014/main" id="{E8303447-C697-27BB-8050-3714656FC5E1}"/>
              </a:ext>
            </a:extLst>
          </p:cNvPr>
          <p:cNvSpPr/>
          <p:nvPr/>
        </p:nvSpPr>
        <p:spPr>
          <a:xfrm>
            <a:off x="13042263" y="3304804"/>
            <a:ext cx="2590800" cy="2592632"/>
          </a:xfrm>
          <a:prstGeom prst="ellipse">
            <a:avLst/>
          </a:prstGeom>
          <a:solidFill>
            <a:schemeClr val="tx2">
              <a:lumMod val="5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dirty="0"/>
          </a:p>
        </p:txBody>
      </p:sp>
      <p:sp>
        <p:nvSpPr>
          <p:cNvPr id="12" name="Circle">
            <a:extLst>
              <a:ext uri="{FF2B5EF4-FFF2-40B4-BE49-F238E27FC236}">
                <a16:creationId xmlns:a16="http://schemas.microsoft.com/office/drawing/2014/main" id="{F110501A-BE11-E4B4-8C3F-1F9DA6BD6E66}"/>
              </a:ext>
            </a:extLst>
          </p:cNvPr>
          <p:cNvSpPr/>
          <p:nvPr/>
        </p:nvSpPr>
        <p:spPr>
          <a:xfrm>
            <a:off x="2743200" y="3399349"/>
            <a:ext cx="2590800" cy="2592632"/>
          </a:xfrm>
          <a:prstGeom prst="ellipse">
            <a:avLst/>
          </a:prstGeom>
          <a:solidFill>
            <a:schemeClr val="tx2">
              <a:lumMod val="5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61948" y="1188346"/>
            <a:ext cx="16540251" cy="1164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9000" dirty="0">
                <a:solidFill>
                  <a:schemeClr val="tx2">
                    <a:lumMod val="50000"/>
                  </a:schemeClr>
                </a:solidFill>
                <a:latin typeface="Linux Biolinum"/>
              </a:rPr>
              <a:t>Generative AI Market Transition </a:t>
            </a:r>
          </a:p>
        </p:txBody>
      </p:sp>
      <p:pic>
        <p:nvPicPr>
          <p:cNvPr id="90" name="Picture 2">
            <a:extLst>
              <a:ext uri="{FF2B5EF4-FFF2-40B4-BE49-F238E27FC236}">
                <a16:creationId xmlns:a16="http://schemas.microsoft.com/office/drawing/2014/main" id="{C614E18B-E57D-4B74-881D-C4F4020EA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257361">
            <a:off x="13302685" y="-2710144"/>
            <a:ext cx="4550578" cy="4381441"/>
          </a:xfrm>
          <a:prstGeom prst="rect">
            <a:avLst/>
          </a:prstGeom>
        </p:spPr>
      </p:pic>
      <p:grpSp>
        <p:nvGrpSpPr>
          <p:cNvPr id="91" name="Picture 25">
            <a:extLst>
              <a:ext uri="{FF2B5EF4-FFF2-40B4-BE49-F238E27FC236}">
                <a16:creationId xmlns:a16="http://schemas.microsoft.com/office/drawing/2014/main" id="{3CCCFD00-FE4F-478C-A980-EF2331E21F73}"/>
              </a:ext>
            </a:extLst>
          </p:cNvPr>
          <p:cNvGrpSpPr/>
          <p:nvPr/>
        </p:nvGrpSpPr>
        <p:grpSpPr>
          <a:xfrm rot="15657588">
            <a:off x="-3488070" y="6500874"/>
            <a:ext cx="4550578" cy="4381441"/>
            <a:chOff x="14984011" y="-2190721"/>
            <a:chExt cx="4550578" cy="4381441"/>
          </a:xfrm>
        </p:grpSpPr>
        <p:sp>
          <p:nvSpPr>
            <p:cNvPr id="92" name="フリーフォーム: 図形 91">
              <a:extLst>
                <a:ext uri="{FF2B5EF4-FFF2-40B4-BE49-F238E27FC236}">
                  <a16:creationId xmlns:a16="http://schemas.microsoft.com/office/drawing/2014/main" id="{3ACCDCE6-C68F-4DA5-98EC-6FC161512738}"/>
                </a:ext>
              </a:extLst>
            </p:cNvPr>
            <p:cNvSpPr/>
            <p:nvPr/>
          </p:nvSpPr>
          <p:spPr>
            <a:xfrm>
              <a:off x="14984219" y="-2191057"/>
              <a:ext cx="4344051" cy="4027207"/>
            </a:xfrm>
            <a:custGeom>
              <a:avLst/>
              <a:gdLst>
                <a:gd name="connsiteX0" fmla="*/ 1227240 w 4344051"/>
                <a:gd name="connsiteY0" fmla="*/ 59132 h 4027207"/>
                <a:gd name="connsiteX1" fmla="*/ 4017993 w 4344051"/>
                <a:gd name="connsiteY1" fmla="*/ 999048 h 4027207"/>
                <a:gd name="connsiteX2" fmla="*/ 4194378 w 4344051"/>
                <a:gd name="connsiteY2" fmla="*/ 2733100 h 4027207"/>
                <a:gd name="connsiteX3" fmla="*/ 2785712 w 4344051"/>
                <a:gd name="connsiteY3" fmla="*/ 3937191 h 4027207"/>
                <a:gd name="connsiteX4" fmla="*/ 815674 w 4344051"/>
                <a:gd name="connsiteY4" fmla="*/ 3555425 h 4027207"/>
                <a:gd name="connsiteX5" fmla="*/ 52144 w 4344051"/>
                <a:gd name="connsiteY5" fmla="*/ 2585709 h 4027207"/>
                <a:gd name="connsiteX6" fmla="*/ 257524 w 4344051"/>
                <a:gd name="connsiteY6" fmla="*/ 911258 h 4027207"/>
                <a:gd name="connsiteX7" fmla="*/ 1227240 w 4344051"/>
                <a:gd name="connsiteY7" fmla="*/ 59132 h 402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44051" h="4027207">
                  <a:moveTo>
                    <a:pt x="1227240" y="59132"/>
                  </a:moveTo>
                  <a:cubicBezTo>
                    <a:pt x="1770893" y="-182492"/>
                    <a:pt x="3636227" y="353107"/>
                    <a:pt x="4017993" y="999048"/>
                  </a:cubicBezTo>
                  <a:cubicBezTo>
                    <a:pt x="4399758" y="1644988"/>
                    <a:pt x="4429558" y="2086354"/>
                    <a:pt x="4194378" y="2733100"/>
                  </a:cubicBezTo>
                  <a:cubicBezTo>
                    <a:pt x="3959198" y="3379846"/>
                    <a:pt x="3374468" y="3849401"/>
                    <a:pt x="2785712" y="3937191"/>
                  </a:cubicBezTo>
                  <a:cubicBezTo>
                    <a:pt x="2196956" y="4024981"/>
                    <a:pt x="1344830" y="4201366"/>
                    <a:pt x="815674" y="3555425"/>
                  </a:cubicBezTo>
                  <a:cubicBezTo>
                    <a:pt x="286519" y="2909485"/>
                    <a:pt x="81139" y="2849884"/>
                    <a:pt x="52144" y="2585709"/>
                  </a:cubicBezTo>
                  <a:cubicBezTo>
                    <a:pt x="23149" y="2321534"/>
                    <a:pt x="-124242" y="1499209"/>
                    <a:pt x="257524" y="911258"/>
                  </a:cubicBezTo>
                  <a:cubicBezTo>
                    <a:pt x="639289" y="323307"/>
                    <a:pt x="698084" y="294312"/>
                    <a:pt x="1227240" y="5913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80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93" name="フリーフォーム: 図形 92">
              <a:extLst>
                <a:ext uri="{FF2B5EF4-FFF2-40B4-BE49-F238E27FC236}">
                  <a16:creationId xmlns:a16="http://schemas.microsoft.com/office/drawing/2014/main" id="{BAA0A2A7-2210-4CC3-91EC-A58CCB492311}"/>
                </a:ext>
              </a:extLst>
            </p:cNvPr>
            <p:cNvSpPr/>
            <p:nvPr/>
          </p:nvSpPr>
          <p:spPr>
            <a:xfrm>
              <a:off x="15242169" y="-1149857"/>
              <a:ext cx="3110188" cy="2882364"/>
            </a:xfrm>
            <a:custGeom>
              <a:avLst/>
              <a:gdLst>
                <a:gd name="connsiteX0" fmla="*/ 878278 w 3110188"/>
                <a:gd name="connsiteY0" fmla="*/ 42416 h 2882364"/>
                <a:gd name="connsiteX1" fmla="*/ 2876506 w 3110188"/>
                <a:gd name="connsiteY1" fmla="*/ 714935 h 2882364"/>
                <a:gd name="connsiteX2" fmla="*/ 3002955 w 3110188"/>
                <a:gd name="connsiteY2" fmla="*/ 1956075 h 2882364"/>
                <a:gd name="connsiteX3" fmla="*/ 1993774 w 3110188"/>
                <a:gd name="connsiteY3" fmla="*/ 2817866 h 2882364"/>
                <a:gd name="connsiteX4" fmla="*/ 583498 w 3110188"/>
                <a:gd name="connsiteY4" fmla="*/ 2544831 h 2882364"/>
                <a:gd name="connsiteX5" fmla="*/ 37428 w 3110188"/>
                <a:gd name="connsiteY5" fmla="*/ 1850566 h 2882364"/>
                <a:gd name="connsiteX6" fmla="*/ 184819 w 3110188"/>
                <a:gd name="connsiteY6" fmla="*/ 652113 h 2882364"/>
                <a:gd name="connsiteX7" fmla="*/ 878278 w 3110188"/>
                <a:gd name="connsiteY7" fmla="*/ 42416 h 2882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10188" h="2882364">
                  <a:moveTo>
                    <a:pt x="878278" y="42416"/>
                  </a:moveTo>
                  <a:cubicBezTo>
                    <a:pt x="1267292" y="-130748"/>
                    <a:pt x="2602666" y="252629"/>
                    <a:pt x="2876506" y="714935"/>
                  </a:cubicBezTo>
                  <a:cubicBezTo>
                    <a:pt x="3150346" y="1177241"/>
                    <a:pt x="3171286" y="1492963"/>
                    <a:pt x="3002955" y="1956075"/>
                  </a:cubicBezTo>
                  <a:cubicBezTo>
                    <a:pt x="2834624" y="2419187"/>
                    <a:pt x="2415810" y="2755043"/>
                    <a:pt x="1993774" y="2817866"/>
                  </a:cubicBezTo>
                  <a:cubicBezTo>
                    <a:pt x="1571738" y="2880688"/>
                    <a:pt x="962041" y="3007138"/>
                    <a:pt x="583498" y="2544831"/>
                  </a:cubicBezTo>
                  <a:cubicBezTo>
                    <a:pt x="204954" y="2082524"/>
                    <a:pt x="58369" y="2039838"/>
                    <a:pt x="37428" y="1850566"/>
                  </a:cubicBezTo>
                  <a:cubicBezTo>
                    <a:pt x="16487" y="1661294"/>
                    <a:pt x="-89021" y="1072538"/>
                    <a:pt x="184819" y="652113"/>
                  </a:cubicBezTo>
                  <a:cubicBezTo>
                    <a:pt x="458659" y="231688"/>
                    <a:pt x="499735" y="210747"/>
                    <a:pt x="878278" y="4241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80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7" name="Video Chat">
            <a:extLst>
              <a:ext uri="{FF2B5EF4-FFF2-40B4-BE49-F238E27FC236}">
                <a16:creationId xmlns:a16="http://schemas.microsoft.com/office/drawing/2014/main" id="{5C3153A5-0D07-C98F-8E95-A1C590FF23AE}"/>
              </a:ext>
            </a:extLst>
          </p:cNvPr>
          <p:cNvSpPr txBox="1"/>
          <p:nvPr/>
        </p:nvSpPr>
        <p:spPr>
          <a:xfrm>
            <a:off x="3088023" y="4322581"/>
            <a:ext cx="1901161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D6D6D6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algn="ctr"/>
            <a:r>
              <a:rPr lang="en-US" sz="2000" b="1" dirty="0">
                <a:latin typeface="Yu Mincho" panose="02020400000000000000" pitchFamily="18" charset="-128"/>
                <a:ea typeface="Yu Mincho" panose="02020400000000000000" pitchFamily="18" charset="-128"/>
              </a:rPr>
              <a:t>Chat Bot</a:t>
            </a:r>
          </a:p>
          <a:p>
            <a:pPr algn="ctr"/>
            <a:r>
              <a:rPr lang="en-US" sz="2000" b="1" dirty="0">
                <a:latin typeface="Yu Mincho" panose="02020400000000000000" pitchFamily="18" charset="-128"/>
                <a:ea typeface="Yu Mincho" panose="02020400000000000000" pitchFamily="18" charset="-128"/>
              </a:rPr>
              <a:t>(e.g. </a:t>
            </a:r>
            <a:r>
              <a:rPr lang="en-US" sz="2000" b="1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ChatGPT</a:t>
            </a:r>
            <a:r>
              <a:rPr lang="en-US" sz="2000" b="1" dirty="0">
                <a:latin typeface="Yu Mincho" panose="02020400000000000000" pitchFamily="18" charset="-128"/>
                <a:ea typeface="Yu Mincho" panose="02020400000000000000" pitchFamily="18" charset="-128"/>
              </a:rPr>
              <a:t>)</a:t>
            </a:r>
            <a:endParaRPr sz="2000" b="1" dirty="0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9" name="Video Chat">
            <a:extLst>
              <a:ext uri="{FF2B5EF4-FFF2-40B4-BE49-F238E27FC236}">
                <a16:creationId xmlns:a16="http://schemas.microsoft.com/office/drawing/2014/main" id="{7121D020-30C6-4164-F728-F1602FD94331}"/>
              </a:ext>
            </a:extLst>
          </p:cNvPr>
          <p:cNvSpPr txBox="1"/>
          <p:nvPr/>
        </p:nvSpPr>
        <p:spPr>
          <a:xfrm>
            <a:off x="13522536" y="4402527"/>
            <a:ext cx="1630254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D6D6D6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algn="ctr"/>
            <a:r>
              <a:rPr lang="en-US" b="1" dirty="0">
                <a:latin typeface="Yu Mincho" panose="02020400000000000000" pitchFamily="18" charset="-128"/>
                <a:ea typeface="Yu Mincho" panose="02020400000000000000" pitchFamily="18" charset="-128"/>
              </a:rPr>
              <a:t>Virtual Human</a:t>
            </a:r>
            <a:endParaRPr lang="en-US" sz="2000" b="1" dirty="0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10" name="Circle">
            <a:extLst>
              <a:ext uri="{FF2B5EF4-FFF2-40B4-BE49-F238E27FC236}">
                <a16:creationId xmlns:a16="http://schemas.microsoft.com/office/drawing/2014/main" id="{D4D214C1-D4B2-3B20-E5FC-DA6C2AE2DD22}"/>
              </a:ext>
            </a:extLst>
          </p:cNvPr>
          <p:cNvSpPr/>
          <p:nvPr/>
        </p:nvSpPr>
        <p:spPr>
          <a:xfrm>
            <a:off x="2776100" y="6939138"/>
            <a:ext cx="2590800" cy="2592632"/>
          </a:xfrm>
          <a:prstGeom prst="ellipse">
            <a:avLst/>
          </a:prstGeom>
          <a:solidFill>
            <a:schemeClr val="tx2">
              <a:lumMod val="5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dirty="0"/>
          </a:p>
        </p:txBody>
      </p:sp>
      <p:sp>
        <p:nvSpPr>
          <p:cNvPr id="11" name="Video Chat">
            <a:extLst>
              <a:ext uri="{FF2B5EF4-FFF2-40B4-BE49-F238E27FC236}">
                <a16:creationId xmlns:a16="http://schemas.microsoft.com/office/drawing/2014/main" id="{96FC5F3B-2D0C-CF4B-61D8-64006A7BCF68}"/>
              </a:ext>
            </a:extLst>
          </p:cNvPr>
          <p:cNvSpPr txBox="1"/>
          <p:nvPr/>
        </p:nvSpPr>
        <p:spPr>
          <a:xfrm>
            <a:off x="2760247" y="7808480"/>
            <a:ext cx="2622514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D6D6D6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algn="ctr"/>
            <a:r>
              <a:rPr lang="en-US" sz="2000" b="1" dirty="0">
                <a:latin typeface="Yu Mincho" panose="02020400000000000000" pitchFamily="18" charset="-128"/>
                <a:ea typeface="Yu Mincho" panose="02020400000000000000" pitchFamily="18" charset="-128"/>
              </a:rPr>
              <a:t>Image Generation</a:t>
            </a:r>
          </a:p>
          <a:p>
            <a:pPr algn="ctr"/>
            <a:r>
              <a:rPr lang="en-US" sz="2000" b="1" dirty="0">
                <a:latin typeface="Yu Mincho" panose="02020400000000000000" pitchFamily="18" charset="-128"/>
                <a:ea typeface="Yu Mincho" panose="02020400000000000000" pitchFamily="18" charset="-128"/>
              </a:rPr>
              <a:t>(e.g. Stable Diffusion)</a:t>
            </a:r>
            <a:endParaRPr sz="2000" b="1" dirty="0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15" name="Circle">
            <a:extLst>
              <a:ext uri="{FF2B5EF4-FFF2-40B4-BE49-F238E27FC236}">
                <a16:creationId xmlns:a16="http://schemas.microsoft.com/office/drawing/2014/main" id="{DB3561C1-83F8-BBE4-B092-ED285E4B37C5}"/>
              </a:ext>
            </a:extLst>
          </p:cNvPr>
          <p:cNvSpPr/>
          <p:nvPr/>
        </p:nvSpPr>
        <p:spPr>
          <a:xfrm>
            <a:off x="13042263" y="6819900"/>
            <a:ext cx="2590800" cy="2592632"/>
          </a:xfrm>
          <a:prstGeom prst="ellipse">
            <a:avLst/>
          </a:prstGeom>
          <a:solidFill>
            <a:schemeClr val="tx2">
              <a:lumMod val="5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dirty="0"/>
          </a:p>
        </p:txBody>
      </p:sp>
      <p:sp>
        <p:nvSpPr>
          <p:cNvPr id="16" name="Video Chat">
            <a:extLst>
              <a:ext uri="{FF2B5EF4-FFF2-40B4-BE49-F238E27FC236}">
                <a16:creationId xmlns:a16="http://schemas.microsoft.com/office/drawing/2014/main" id="{6AA64A2C-ED6A-5379-52BA-BB1157F9B4AD}"/>
              </a:ext>
            </a:extLst>
          </p:cNvPr>
          <p:cNvSpPr txBox="1"/>
          <p:nvPr/>
        </p:nvSpPr>
        <p:spPr>
          <a:xfrm>
            <a:off x="13321473" y="7936846"/>
            <a:ext cx="2117567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D6D6D6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algn="ctr"/>
            <a:r>
              <a:rPr lang="en-US" sz="2000" b="1" dirty="0">
                <a:latin typeface="Yu Mincho" panose="02020400000000000000" pitchFamily="18" charset="-128"/>
                <a:ea typeface="Yu Mincho" panose="02020400000000000000" pitchFamily="18" charset="-128"/>
              </a:rPr>
              <a:t>Video Generation</a:t>
            </a:r>
          </a:p>
        </p:txBody>
      </p:sp>
      <p:sp>
        <p:nvSpPr>
          <p:cNvPr id="23" name="テキスト ボックス 57">
            <a:extLst>
              <a:ext uri="{FF2B5EF4-FFF2-40B4-BE49-F238E27FC236}">
                <a16:creationId xmlns:a16="http://schemas.microsoft.com/office/drawing/2014/main" id="{7C734F40-D290-8027-87F0-0EEF63BFFC07}"/>
              </a:ext>
            </a:extLst>
          </p:cNvPr>
          <p:cNvSpPr txBox="1"/>
          <p:nvPr/>
        </p:nvSpPr>
        <p:spPr>
          <a:xfrm>
            <a:off x="6450971" y="4918724"/>
            <a:ext cx="55212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>
                <a:solidFill>
                  <a:schemeClr val="tx2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Yu Gothic" charset="-128"/>
              </a:rPr>
              <a:t>現在はテキストのみの</a:t>
            </a:r>
            <a:r>
              <a:rPr kumimoji="1" lang="en-US" altLang="ja-JP" sz="2000" dirty="0">
                <a:solidFill>
                  <a:schemeClr val="tx2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Yu Gothic" charset="-128"/>
              </a:rPr>
              <a:t>AI</a:t>
            </a:r>
            <a:r>
              <a:rPr kumimoji="1" lang="ja-JP" altLang="en-US" sz="2000">
                <a:solidFill>
                  <a:schemeClr val="tx2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Yu Gothic" charset="-128"/>
              </a:rPr>
              <a:t>チャットボットが、今後は人格も身体も</a:t>
            </a:r>
            <a:r>
              <a:rPr kumimoji="1" lang="en-US" altLang="ja-JP" sz="2000" dirty="0">
                <a:solidFill>
                  <a:schemeClr val="tx2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Yu Gothic" charset="-128"/>
              </a:rPr>
              <a:t>AI</a:t>
            </a:r>
            <a:r>
              <a:rPr kumimoji="1" lang="ja-JP" altLang="en-US" sz="2000">
                <a:solidFill>
                  <a:schemeClr val="tx2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Yu Gothic" charset="-128"/>
              </a:rPr>
              <a:t>のバーチャルヒューマンとして、テレビや</a:t>
            </a:r>
            <a:r>
              <a:rPr kumimoji="1" lang="en-US" altLang="ja-JP" sz="2000" dirty="0">
                <a:solidFill>
                  <a:schemeClr val="tx2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Yu Gothic" charset="-128"/>
              </a:rPr>
              <a:t>SNS</a:t>
            </a:r>
            <a:r>
              <a:rPr kumimoji="1" lang="ja-JP" altLang="en-US" sz="2000">
                <a:solidFill>
                  <a:schemeClr val="tx2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Yu Gothic" charset="-128"/>
              </a:rPr>
              <a:t>などあらゆるメディアで活躍して力を持つようになったり、日々の生活のパートナーとして欠かせない存在となる</a:t>
            </a:r>
            <a:endParaRPr kumimoji="1" lang="en-US" altLang="ja-JP" sz="2000" dirty="0">
              <a:solidFill>
                <a:schemeClr val="tx2"/>
              </a:solidFill>
              <a:latin typeface="Yu Mincho" panose="02020400000000000000" pitchFamily="18" charset="-128"/>
              <a:ea typeface="Yu Mincho" panose="02020400000000000000" pitchFamily="18" charset="-128"/>
              <a:cs typeface="Yu Gothic" charset="-128"/>
            </a:endParaRPr>
          </a:p>
        </p:txBody>
      </p:sp>
      <p:sp>
        <p:nvSpPr>
          <p:cNvPr id="24" name="テキスト ボックス 57">
            <a:extLst>
              <a:ext uri="{FF2B5EF4-FFF2-40B4-BE49-F238E27FC236}">
                <a16:creationId xmlns:a16="http://schemas.microsoft.com/office/drawing/2014/main" id="{7F6947EE-3C43-48B6-3116-C429DE96DE07}"/>
              </a:ext>
            </a:extLst>
          </p:cNvPr>
          <p:cNvSpPr txBox="1"/>
          <p:nvPr/>
        </p:nvSpPr>
        <p:spPr>
          <a:xfrm>
            <a:off x="6450971" y="8542296"/>
            <a:ext cx="5521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>
                <a:solidFill>
                  <a:schemeClr val="tx2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Yu Gothic" charset="-128"/>
              </a:rPr>
              <a:t>現在は画像の生成が主でイラストなどの領域にとどまっているが、今後、映画、テレビ番組などの映像が</a:t>
            </a:r>
            <a:r>
              <a:rPr kumimoji="1" lang="en-US" altLang="ja-JP" sz="2000" dirty="0">
                <a:solidFill>
                  <a:schemeClr val="tx2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Yu Gothic" charset="-128"/>
              </a:rPr>
              <a:t>AI</a:t>
            </a:r>
            <a:r>
              <a:rPr kumimoji="1" lang="ja-JP" altLang="en-US" sz="2000">
                <a:solidFill>
                  <a:schemeClr val="tx2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Yu Gothic" charset="-128"/>
              </a:rPr>
              <a:t>ですべて作られるようになる</a:t>
            </a:r>
            <a:endParaRPr kumimoji="1" lang="en-US" altLang="ja-JP" sz="2000" dirty="0">
              <a:solidFill>
                <a:schemeClr val="tx2"/>
              </a:solidFill>
              <a:latin typeface="Yu Mincho" panose="02020400000000000000" pitchFamily="18" charset="-128"/>
              <a:ea typeface="Yu Mincho" panose="02020400000000000000" pitchFamily="18" charset="-128"/>
              <a:cs typeface="Yu Gothic" charset="-128"/>
            </a:endParaRPr>
          </a:p>
        </p:txBody>
      </p:sp>
      <p:cxnSp>
        <p:nvCxnSpPr>
          <p:cNvPr id="27" name="Straight Arrow Connector 45">
            <a:extLst>
              <a:ext uri="{FF2B5EF4-FFF2-40B4-BE49-F238E27FC236}">
                <a16:creationId xmlns:a16="http://schemas.microsoft.com/office/drawing/2014/main" id="{0715BB07-7F93-3B69-004C-75FCD63DD4EB}"/>
              </a:ext>
            </a:extLst>
          </p:cNvPr>
          <p:cNvCxnSpPr>
            <a:cxnSpLocks/>
          </p:cNvCxnSpPr>
          <p:nvPr/>
        </p:nvCxnSpPr>
        <p:spPr>
          <a:xfrm>
            <a:off x="5665737" y="4601120"/>
            <a:ext cx="7044789" cy="0"/>
          </a:xfrm>
          <a:prstGeom prst="straightConnector1">
            <a:avLst/>
          </a:prstGeom>
          <a:noFill/>
          <a:ln w="63500" cap="flat">
            <a:solidFill>
              <a:schemeClr val="tx1"/>
            </a:solidFill>
            <a:prstDash val="sysDot"/>
            <a:miter lim="400000"/>
            <a:tailEnd type="triangle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Arrow Connector 45">
            <a:extLst>
              <a:ext uri="{FF2B5EF4-FFF2-40B4-BE49-F238E27FC236}">
                <a16:creationId xmlns:a16="http://schemas.microsoft.com/office/drawing/2014/main" id="{9350A861-7D1E-3A9D-50B8-3D613569A061}"/>
              </a:ext>
            </a:extLst>
          </p:cNvPr>
          <p:cNvCxnSpPr>
            <a:cxnSpLocks/>
          </p:cNvCxnSpPr>
          <p:nvPr/>
        </p:nvCxnSpPr>
        <p:spPr>
          <a:xfrm>
            <a:off x="5665737" y="8235454"/>
            <a:ext cx="7044789" cy="0"/>
          </a:xfrm>
          <a:prstGeom prst="straightConnector1">
            <a:avLst/>
          </a:prstGeom>
          <a:noFill/>
          <a:ln w="63500" cap="flat">
            <a:solidFill>
              <a:schemeClr val="tx1"/>
            </a:solidFill>
            <a:prstDash val="sysDot"/>
            <a:miter lim="400000"/>
            <a:tailEnd type="triangle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Software Platform">
            <a:extLst>
              <a:ext uri="{FF2B5EF4-FFF2-40B4-BE49-F238E27FC236}">
                <a16:creationId xmlns:a16="http://schemas.microsoft.com/office/drawing/2014/main" id="{9C6C0C7A-448A-8314-D8C5-F49D861B7430}"/>
              </a:ext>
            </a:extLst>
          </p:cNvPr>
          <p:cNvSpPr txBox="1"/>
          <p:nvPr/>
        </p:nvSpPr>
        <p:spPr>
          <a:xfrm>
            <a:off x="3679527" y="2628900"/>
            <a:ext cx="718145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242424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algn="ctr"/>
            <a:r>
              <a:rPr lang="en-US" sz="2400" b="1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現在</a:t>
            </a:r>
            <a:endParaRPr sz="2400" b="1" dirty="0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17" name="Software Platform">
            <a:extLst>
              <a:ext uri="{FF2B5EF4-FFF2-40B4-BE49-F238E27FC236}">
                <a16:creationId xmlns:a16="http://schemas.microsoft.com/office/drawing/2014/main" id="{136AE6A0-3984-9660-35B9-3ABE4CB31993}"/>
              </a:ext>
            </a:extLst>
          </p:cNvPr>
          <p:cNvSpPr txBox="1"/>
          <p:nvPr/>
        </p:nvSpPr>
        <p:spPr>
          <a:xfrm>
            <a:off x="13824702" y="2644696"/>
            <a:ext cx="1025922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242424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algn="ctr"/>
            <a:r>
              <a:rPr lang="en-US" sz="2400" b="1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数年後</a:t>
            </a:r>
            <a:endParaRPr sz="2400" b="1" dirty="0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1201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ircle">
            <a:extLst>
              <a:ext uri="{FF2B5EF4-FFF2-40B4-BE49-F238E27FC236}">
                <a16:creationId xmlns:a16="http://schemas.microsoft.com/office/drawing/2014/main" id="{E8303447-C697-27BB-8050-3714656FC5E1}"/>
              </a:ext>
            </a:extLst>
          </p:cNvPr>
          <p:cNvSpPr/>
          <p:nvPr/>
        </p:nvSpPr>
        <p:spPr>
          <a:xfrm>
            <a:off x="13042263" y="3304804"/>
            <a:ext cx="2590800" cy="2592632"/>
          </a:xfrm>
          <a:prstGeom prst="ellipse">
            <a:avLst/>
          </a:prstGeom>
          <a:solidFill>
            <a:schemeClr val="tx2">
              <a:lumMod val="5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dirty="0"/>
          </a:p>
        </p:txBody>
      </p:sp>
      <p:sp>
        <p:nvSpPr>
          <p:cNvPr id="12" name="Circle">
            <a:extLst>
              <a:ext uri="{FF2B5EF4-FFF2-40B4-BE49-F238E27FC236}">
                <a16:creationId xmlns:a16="http://schemas.microsoft.com/office/drawing/2014/main" id="{F110501A-BE11-E4B4-8C3F-1F9DA6BD6E66}"/>
              </a:ext>
            </a:extLst>
          </p:cNvPr>
          <p:cNvSpPr/>
          <p:nvPr/>
        </p:nvSpPr>
        <p:spPr>
          <a:xfrm>
            <a:off x="2743200" y="3399349"/>
            <a:ext cx="2590800" cy="2592632"/>
          </a:xfrm>
          <a:prstGeom prst="ellipse">
            <a:avLst/>
          </a:prstGeom>
          <a:solidFill>
            <a:schemeClr val="tx2">
              <a:lumMod val="5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61948" y="1188346"/>
            <a:ext cx="16540251" cy="1164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9000" dirty="0">
                <a:solidFill>
                  <a:schemeClr val="tx2">
                    <a:lumMod val="50000"/>
                  </a:schemeClr>
                </a:solidFill>
                <a:latin typeface="Linux Biolinum"/>
              </a:rPr>
              <a:t>Generative AI Market Transition </a:t>
            </a:r>
          </a:p>
        </p:txBody>
      </p:sp>
      <p:pic>
        <p:nvPicPr>
          <p:cNvPr id="90" name="Picture 2">
            <a:extLst>
              <a:ext uri="{FF2B5EF4-FFF2-40B4-BE49-F238E27FC236}">
                <a16:creationId xmlns:a16="http://schemas.microsoft.com/office/drawing/2014/main" id="{C614E18B-E57D-4B74-881D-C4F4020EA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257361">
            <a:off x="13302685" y="-2710144"/>
            <a:ext cx="4550578" cy="4381441"/>
          </a:xfrm>
          <a:prstGeom prst="rect">
            <a:avLst/>
          </a:prstGeom>
        </p:spPr>
      </p:pic>
      <p:grpSp>
        <p:nvGrpSpPr>
          <p:cNvPr id="91" name="Picture 25">
            <a:extLst>
              <a:ext uri="{FF2B5EF4-FFF2-40B4-BE49-F238E27FC236}">
                <a16:creationId xmlns:a16="http://schemas.microsoft.com/office/drawing/2014/main" id="{3CCCFD00-FE4F-478C-A980-EF2331E21F73}"/>
              </a:ext>
            </a:extLst>
          </p:cNvPr>
          <p:cNvGrpSpPr/>
          <p:nvPr/>
        </p:nvGrpSpPr>
        <p:grpSpPr>
          <a:xfrm rot="15657588">
            <a:off x="-3488070" y="6500874"/>
            <a:ext cx="4550578" cy="4381441"/>
            <a:chOff x="14984011" y="-2190721"/>
            <a:chExt cx="4550578" cy="4381441"/>
          </a:xfrm>
        </p:grpSpPr>
        <p:sp>
          <p:nvSpPr>
            <p:cNvPr id="92" name="フリーフォーム: 図形 91">
              <a:extLst>
                <a:ext uri="{FF2B5EF4-FFF2-40B4-BE49-F238E27FC236}">
                  <a16:creationId xmlns:a16="http://schemas.microsoft.com/office/drawing/2014/main" id="{3ACCDCE6-C68F-4DA5-98EC-6FC161512738}"/>
                </a:ext>
              </a:extLst>
            </p:cNvPr>
            <p:cNvSpPr/>
            <p:nvPr/>
          </p:nvSpPr>
          <p:spPr>
            <a:xfrm>
              <a:off x="14984219" y="-2191057"/>
              <a:ext cx="4344051" cy="4027207"/>
            </a:xfrm>
            <a:custGeom>
              <a:avLst/>
              <a:gdLst>
                <a:gd name="connsiteX0" fmla="*/ 1227240 w 4344051"/>
                <a:gd name="connsiteY0" fmla="*/ 59132 h 4027207"/>
                <a:gd name="connsiteX1" fmla="*/ 4017993 w 4344051"/>
                <a:gd name="connsiteY1" fmla="*/ 999048 h 4027207"/>
                <a:gd name="connsiteX2" fmla="*/ 4194378 w 4344051"/>
                <a:gd name="connsiteY2" fmla="*/ 2733100 h 4027207"/>
                <a:gd name="connsiteX3" fmla="*/ 2785712 w 4344051"/>
                <a:gd name="connsiteY3" fmla="*/ 3937191 h 4027207"/>
                <a:gd name="connsiteX4" fmla="*/ 815674 w 4344051"/>
                <a:gd name="connsiteY4" fmla="*/ 3555425 h 4027207"/>
                <a:gd name="connsiteX5" fmla="*/ 52144 w 4344051"/>
                <a:gd name="connsiteY5" fmla="*/ 2585709 h 4027207"/>
                <a:gd name="connsiteX6" fmla="*/ 257524 w 4344051"/>
                <a:gd name="connsiteY6" fmla="*/ 911258 h 4027207"/>
                <a:gd name="connsiteX7" fmla="*/ 1227240 w 4344051"/>
                <a:gd name="connsiteY7" fmla="*/ 59132 h 402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44051" h="4027207">
                  <a:moveTo>
                    <a:pt x="1227240" y="59132"/>
                  </a:moveTo>
                  <a:cubicBezTo>
                    <a:pt x="1770893" y="-182492"/>
                    <a:pt x="3636227" y="353107"/>
                    <a:pt x="4017993" y="999048"/>
                  </a:cubicBezTo>
                  <a:cubicBezTo>
                    <a:pt x="4399758" y="1644988"/>
                    <a:pt x="4429558" y="2086354"/>
                    <a:pt x="4194378" y="2733100"/>
                  </a:cubicBezTo>
                  <a:cubicBezTo>
                    <a:pt x="3959198" y="3379846"/>
                    <a:pt x="3374468" y="3849401"/>
                    <a:pt x="2785712" y="3937191"/>
                  </a:cubicBezTo>
                  <a:cubicBezTo>
                    <a:pt x="2196956" y="4024981"/>
                    <a:pt x="1344830" y="4201366"/>
                    <a:pt x="815674" y="3555425"/>
                  </a:cubicBezTo>
                  <a:cubicBezTo>
                    <a:pt x="286519" y="2909485"/>
                    <a:pt x="81139" y="2849884"/>
                    <a:pt x="52144" y="2585709"/>
                  </a:cubicBezTo>
                  <a:cubicBezTo>
                    <a:pt x="23149" y="2321534"/>
                    <a:pt x="-124242" y="1499209"/>
                    <a:pt x="257524" y="911258"/>
                  </a:cubicBezTo>
                  <a:cubicBezTo>
                    <a:pt x="639289" y="323307"/>
                    <a:pt x="698084" y="294312"/>
                    <a:pt x="1227240" y="5913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80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93" name="フリーフォーム: 図形 92">
              <a:extLst>
                <a:ext uri="{FF2B5EF4-FFF2-40B4-BE49-F238E27FC236}">
                  <a16:creationId xmlns:a16="http://schemas.microsoft.com/office/drawing/2014/main" id="{BAA0A2A7-2210-4CC3-91EC-A58CCB492311}"/>
                </a:ext>
              </a:extLst>
            </p:cNvPr>
            <p:cNvSpPr/>
            <p:nvPr/>
          </p:nvSpPr>
          <p:spPr>
            <a:xfrm>
              <a:off x="15242169" y="-1149857"/>
              <a:ext cx="3110188" cy="2882364"/>
            </a:xfrm>
            <a:custGeom>
              <a:avLst/>
              <a:gdLst>
                <a:gd name="connsiteX0" fmla="*/ 878278 w 3110188"/>
                <a:gd name="connsiteY0" fmla="*/ 42416 h 2882364"/>
                <a:gd name="connsiteX1" fmla="*/ 2876506 w 3110188"/>
                <a:gd name="connsiteY1" fmla="*/ 714935 h 2882364"/>
                <a:gd name="connsiteX2" fmla="*/ 3002955 w 3110188"/>
                <a:gd name="connsiteY2" fmla="*/ 1956075 h 2882364"/>
                <a:gd name="connsiteX3" fmla="*/ 1993774 w 3110188"/>
                <a:gd name="connsiteY3" fmla="*/ 2817866 h 2882364"/>
                <a:gd name="connsiteX4" fmla="*/ 583498 w 3110188"/>
                <a:gd name="connsiteY4" fmla="*/ 2544831 h 2882364"/>
                <a:gd name="connsiteX5" fmla="*/ 37428 w 3110188"/>
                <a:gd name="connsiteY5" fmla="*/ 1850566 h 2882364"/>
                <a:gd name="connsiteX6" fmla="*/ 184819 w 3110188"/>
                <a:gd name="connsiteY6" fmla="*/ 652113 h 2882364"/>
                <a:gd name="connsiteX7" fmla="*/ 878278 w 3110188"/>
                <a:gd name="connsiteY7" fmla="*/ 42416 h 2882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10188" h="2882364">
                  <a:moveTo>
                    <a:pt x="878278" y="42416"/>
                  </a:moveTo>
                  <a:cubicBezTo>
                    <a:pt x="1267292" y="-130748"/>
                    <a:pt x="2602666" y="252629"/>
                    <a:pt x="2876506" y="714935"/>
                  </a:cubicBezTo>
                  <a:cubicBezTo>
                    <a:pt x="3150346" y="1177241"/>
                    <a:pt x="3171286" y="1492963"/>
                    <a:pt x="3002955" y="1956075"/>
                  </a:cubicBezTo>
                  <a:cubicBezTo>
                    <a:pt x="2834624" y="2419187"/>
                    <a:pt x="2415810" y="2755043"/>
                    <a:pt x="1993774" y="2817866"/>
                  </a:cubicBezTo>
                  <a:cubicBezTo>
                    <a:pt x="1571738" y="2880688"/>
                    <a:pt x="962041" y="3007138"/>
                    <a:pt x="583498" y="2544831"/>
                  </a:cubicBezTo>
                  <a:cubicBezTo>
                    <a:pt x="204954" y="2082524"/>
                    <a:pt x="58369" y="2039838"/>
                    <a:pt x="37428" y="1850566"/>
                  </a:cubicBezTo>
                  <a:cubicBezTo>
                    <a:pt x="16487" y="1661294"/>
                    <a:pt x="-89021" y="1072538"/>
                    <a:pt x="184819" y="652113"/>
                  </a:cubicBezTo>
                  <a:cubicBezTo>
                    <a:pt x="458659" y="231688"/>
                    <a:pt x="499735" y="210747"/>
                    <a:pt x="878278" y="4241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80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10" name="Circle">
            <a:extLst>
              <a:ext uri="{FF2B5EF4-FFF2-40B4-BE49-F238E27FC236}">
                <a16:creationId xmlns:a16="http://schemas.microsoft.com/office/drawing/2014/main" id="{D4D214C1-D4B2-3B20-E5FC-DA6C2AE2DD22}"/>
              </a:ext>
            </a:extLst>
          </p:cNvPr>
          <p:cNvSpPr/>
          <p:nvPr/>
        </p:nvSpPr>
        <p:spPr>
          <a:xfrm>
            <a:off x="2776100" y="6939138"/>
            <a:ext cx="2590800" cy="2592632"/>
          </a:xfrm>
          <a:prstGeom prst="ellipse">
            <a:avLst/>
          </a:prstGeom>
          <a:solidFill>
            <a:schemeClr val="tx2">
              <a:lumMod val="5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dirty="0"/>
          </a:p>
        </p:txBody>
      </p:sp>
      <p:sp>
        <p:nvSpPr>
          <p:cNvPr id="11" name="Video Chat">
            <a:extLst>
              <a:ext uri="{FF2B5EF4-FFF2-40B4-BE49-F238E27FC236}">
                <a16:creationId xmlns:a16="http://schemas.microsoft.com/office/drawing/2014/main" id="{96FC5F3B-2D0C-CF4B-61D8-64006A7BCF68}"/>
              </a:ext>
            </a:extLst>
          </p:cNvPr>
          <p:cNvSpPr txBox="1"/>
          <p:nvPr/>
        </p:nvSpPr>
        <p:spPr>
          <a:xfrm>
            <a:off x="2760247" y="7808480"/>
            <a:ext cx="2622514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D6D6D6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algn="ctr"/>
            <a:r>
              <a:rPr lang="en-US" sz="2000" b="1" dirty="0">
                <a:latin typeface="Yu Mincho" panose="02020400000000000000" pitchFamily="18" charset="-128"/>
                <a:ea typeface="Yu Mincho" panose="02020400000000000000" pitchFamily="18" charset="-128"/>
              </a:rPr>
              <a:t>Image Generation</a:t>
            </a:r>
          </a:p>
          <a:p>
            <a:pPr algn="ctr"/>
            <a:r>
              <a:rPr lang="en-US" sz="2000" b="1" dirty="0">
                <a:latin typeface="Yu Mincho" panose="02020400000000000000" pitchFamily="18" charset="-128"/>
                <a:ea typeface="Yu Mincho" panose="02020400000000000000" pitchFamily="18" charset="-128"/>
              </a:rPr>
              <a:t>(e.g. Stable Diffusion)</a:t>
            </a:r>
            <a:endParaRPr sz="2000" b="1" dirty="0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15" name="Circle">
            <a:extLst>
              <a:ext uri="{FF2B5EF4-FFF2-40B4-BE49-F238E27FC236}">
                <a16:creationId xmlns:a16="http://schemas.microsoft.com/office/drawing/2014/main" id="{DB3561C1-83F8-BBE4-B092-ED285E4B37C5}"/>
              </a:ext>
            </a:extLst>
          </p:cNvPr>
          <p:cNvSpPr/>
          <p:nvPr/>
        </p:nvSpPr>
        <p:spPr>
          <a:xfrm>
            <a:off x="13042263" y="6819900"/>
            <a:ext cx="2590800" cy="2592632"/>
          </a:xfrm>
          <a:prstGeom prst="ellipse">
            <a:avLst/>
          </a:prstGeom>
          <a:solidFill>
            <a:schemeClr val="tx2">
              <a:lumMod val="5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dirty="0"/>
          </a:p>
        </p:txBody>
      </p:sp>
      <p:sp>
        <p:nvSpPr>
          <p:cNvPr id="16" name="Video Chat">
            <a:extLst>
              <a:ext uri="{FF2B5EF4-FFF2-40B4-BE49-F238E27FC236}">
                <a16:creationId xmlns:a16="http://schemas.microsoft.com/office/drawing/2014/main" id="{6AA64A2C-ED6A-5379-52BA-BB1157F9B4AD}"/>
              </a:ext>
            </a:extLst>
          </p:cNvPr>
          <p:cNvSpPr txBox="1"/>
          <p:nvPr/>
        </p:nvSpPr>
        <p:spPr>
          <a:xfrm>
            <a:off x="13321473" y="7936846"/>
            <a:ext cx="2117567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D6D6D6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algn="ctr"/>
            <a:r>
              <a:rPr lang="en-US" sz="2000" b="1" dirty="0">
                <a:latin typeface="Yu Mincho" panose="02020400000000000000" pitchFamily="18" charset="-128"/>
                <a:ea typeface="Yu Mincho" panose="02020400000000000000" pitchFamily="18" charset="-128"/>
              </a:rPr>
              <a:t>Video Generation</a:t>
            </a:r>
          </a:p>
        </p:txBody>
      </p:sp>
      <p:cxnSp>
        <p:nvCxnSpPr>
          <p:cNvPr id="27" name="Straight Arrow Connector 45">
            <a:extLst>
              <a:ext uri="{FF2B5EF4-FFF2-40B4-BE49-F238E27FC236}">
                <a16:creationId xmlns:a16="http://schemas.microsoft.com/office/drawing/2014/main" id="{0715BB07-7F93-3B69-004C-75FCD63DD4EB}"/>
              </a:ext>
            </a:extLst>
          </p:cNvPr>
          <p:cNvCxnSpPr>
            <a:cxnSpLocks/>
          </p:cNvCxnSpPr>
          <p:nvPr/>
        </p:nvCxnSpPr>
        <p:spPr>
          <a:xfrm>
            <a:off x="5665737" y="4601120"/>
            <a:ext cx="7044789" cy="0"/>
          </a:xfrm>
          <a:prstGeom prst="straightConnector1">
            <a:avLst/>
          </a:prstGeom>
          <a:noFill/>
          <a:ln w="63500" cap="flat">
            <a:solidFill>
              <a:schemeClr val="tx1"/>
            </a:solidFill>
            <a:prstDash val="sysDot"/>
            <a:miter lim="400000"/>
            <a:tailEnd type="triangle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Arrow Connector 45">
            <a:extLst>
              <a:ext uri="{FF2B5EF4-FFF2-40B4-BE49-F238E27FC236}">
                <a16:creationId xmlns:a16="http://schemas.microsoft.com/office/drawing/2014/main" id="{9350A861-7D1E-3A9D-50B8-3D613569A061}"/>
              </a:ext>
            </a:extLst>
          </p:cNvPr>
          <p:cNvCxnSpPr>
            <a:cxnSpLocks/>
          </p:cNvCxnSpPr>
          <p:nvPr/>
        </p:nvCxnSpPr>
        <p:spPr>
          <a:xfrm>
            <a:off x="5665737" y="8235454"/>
            <a:ext cx="7044789" cy="0"/>
          </a:xfrm>
          <a:prstGeom prst="straightConnector1">
            <a:avLst/>
          </a:prstGeom>
          <a:noFill/>
          <a:ln w="63500" cap="flat">
            <a:solidFill>
              <a:schemeClr val="tx1"/>
            </a:solidFill>
            <a:prstDash val="sysDot"/>
            <a:miter lim="400000"/>
            <a:tailEnd type="triangle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Software Platform">
            <a:extLst>
              <a:ext uri="{FF2B5EF4-FFF2-40B4-BE49-F238E27FC236}">
                <a16:creationId xmlns:a16="http://schemas.microsoft.com/office/drawing/2014/main" id="{9C6C0C7A-448A-8314-D8C5-F49D861B7430}"/>
              </a:ext>
            </a:extLst>
          </p:cNvPr>
          <p:cNvSpPr txBox="1"/>
          <p:nvPr/>
        </p:nvSpPr>
        <p:spPr>
          <a:xfrm>
            <a:off x="3679527" y="2628900"/>
            <a:ext cx="718145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242424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algn="ctr"/>
            <a:r>
              <a:rPr lang="en-US" sz="2400" b="1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現在</a:t>
            </a:r>
            <a:endParaRPr sz="2400" b="1" dirty="0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17" name="Software Platform">
            <a:extLst>
              <a:ext uri="{FF2B5EF4-FFF2-40B4-BE49-F238E27FC236}">
                <a16:creationId xmlns:a16="http://schemas.microsoft.com/office/drawing/2014/main" id="{136AE6A0-3984-9660-35B9-3ABE4CB31993}"/>
              </a:ext>
            </a:extLst>
          </p:cNvPr>
          <p:cNvSpPr txBox="1"/>
          <p:nvPr/>
        </p:nvSpPr>
        <p:spPr>
          <a:xfrm>
            <a:off x="13824702" y="2644696"/>
            <a:ext cx="1025922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242424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algn="ctr"/>
            <a:r>
              <a:rPr lang="en-US" sz="2400" b="1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数年後</a:t>
            </a:r>
            <a:endParaRPr sz="2400" b="1" dirty="0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2" name="Rounded Rectangle">
            <a:extLst>
              <a:ext uri="{FF2B5EF4-FFF2-40B4-BE49-F238E27FC236}">
                <a16:creationId xmlns:a16="http://schemas.microsoft.com/office/drawing/2014/main" id="{5B037CDB-A15C-5109-C34A-C9EE045CF7EE}"/>
              </a:ext>
            </a:extLst>
          </p:cNvPr>
          <p:cNvSpPr/>
          <p:nvPr/>
        </p:nvSpPr>
        <p:spPr>
          <a:xfrm>
            <a:off x="7467600" y="3761463"/>
            <a:ext cx="2739698" cy="1532679"/>
          </a:xfrm>
          <a:prstGeom prst="roundRect">
            <a:avLst>
              <a:gd name="adj" fmla="val 12641"/>
            </a:avLst>
          </a:prstGeom>
          <a:solidFill>
            <a:schemeClr val="bg1">
              <a:lumMod val="85000"/>
            </a:schemeClr>
          </a:solidFill>
          <a:ln w="63500" cap="rnd">
            <a:noFill/>
            <a:prstDash val="sysDot"/>
          </a:ln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dirty="0"/>
          </a:p>
        </p:txBody>
      </p:sp>
      <p:sp>
        <p:nvSpPr>
          <p:cNvPr id="3" name="Software Platform">
            <a:extLst>
              <a:ext uri="{FF2B5EF4-FFF2-40B4-BE49-F238E27FC236}">
                <a16:creationId xmlns:a16="http://schemas.microsoft.com/office/drawing/2014/main" id="{5E6D5977-F4D9-076A-36A6-F371D9BEDBA7}"/>
              </a:ext>
            </a:extLst>
          </p:cNvPr>
          <p:cNvSpPr txBox="1"/>
          <p:nvPr/>
        </p:nvSpPr>
        <p:spPr>
          <a:xfrm>
            <a:off x="7856411" y="4371189"/>
            <a:ext cx="1962076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242424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algn="ctr"/>
            <a:r>
              <a:rPr lang="en-US" sz="2400" b="1" dirty="0">
                <a:latin typeface="Yu Mincho" panose="02020400000000000000" pitchFamily="18" charset="-128"/>
                <a:ea typeface="Yu Mincho" panose="02020400000000000000" pitchFamily="18" charset="-128"/>
              </a:rPr>
              <a:t>Text to Video</a:t>
            </a:r>
          </a:p>
          <a:p>
            <a:pPr algn="ctr"/>
            <a:r>
              <a:rPr lang="en-US" sz="2400" b="1" dirty="0">
                <a:latin typeface="Yu Mincho" panose="02020400000000000000" pitchFamily="18" charset="-128"/>
                <a:ea typeface="Yu Mincho" panose="02020400000000000000" pitchFamily="18" charset="-128"/>
              </a:rPr>
              <a:t>Tech</a:t>
            </a:r>
            <a:endParaRPr sz="2400" b="1" dirty="0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13264191-92BC-DC64-8F42-6103A54613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8401" y="3934830"/>
            <a:ext cx="1767707" cy="46405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ounded Rectangle">
            <a:extLst>
              <a:ext uri="{FF2B5EF4-FFF2-40B4-BE49-F238E27FC236}">
                <a16:creationId xmlns:a16="http://schemas.microsoft.com/office/drawing/2014/main" id="{2899CF47-B405-AD5D-5EDD-A0F522FE3F08}"/>
              </a:ext>
            </a:extLst>
          </p:cNvPr>
          <p:cNvSpPr/>
          <p:nvPr/>
        </p:nvSpPr>
        <p:spPr>
          <a:xfrm>
            <a:off x="7467600" y="7469114"/>
            <a:ext cx="2853425" cy="1532679"/>
          </a:xfrm>
          <a:prstGeom prst="roundRect">
            <a:avLst>
              <a:gd name="adj" fmla="val 12641"/>
            </a:avLst>
          </a:prstGeom>
          <a:solidFill>
            <a:schemeClr val="bg1">
              <a:lumMod val="85000"/>
            </a:schemeClr>
          </a:solidFill>
          <a:ln w="63500" cap="rnd">
            <a:noFill/>
            <a:prstDash val="sysDot"/>
          </a:ln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dirty="0"/>
          </a:p>
        </p:txBody>
      </p:sp>
      <p:sp>
        <p:nvSpPr>
          <p:cNvPr id="8" name="Software Platform">
            <a:extLst>
              <a:ext uri="{FF2B5EF4-FFF2-40B4-BE49-F238E27FC236}">
                <a16:creationId xmlns:a16="http://schemas.microsoft.com/office/drawing/2014/main" id="{53AAB4D5-E8A2-039C-5162-CC2FEA2A2E14}"/>
              </a:ext>
            </a:extLst>
          </p:cNvPr>
          <p:cNvSpPr txBox="1"/>
          <p:nvPr/>
        </p:nvSpPr>
        <p:spPr>
          <a:xfrm>
            <a:off x="7810681" y="8090718"/>
            <a:ext cx="2167261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242424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algn="ctr"/>
            <a:r>
              <a:rPr lang="en-US" sz="2400" b="1" dirty="0">
                <a:latin typeface="Yu Mincho" panose="02020400000000000000" pitchFamily="18" charset="-128"/>
                <a:ea typeface="Yu Mincho" panose="02020400000000000000" pitchFamily="18" charset="-128"/>
              </a:rPr>
              <a:t>Image to Video</a:t>
            </a:r>
          </a:p>
          <a:p>
            <a:pPr algn="ctr"/>
            <a:r>
              <a:rPr lang="en-US" sz="2400" b="1" dirty="0">
                <a:latin typeface="Yu Mincho" panose="02020400000000000000" pitchFamily="18" charset="-128"/>
                <a:ea typeface="Yu Mincho" panose="02020400000000000000" pitchFamily="18" charset="-128"/>
              </a:rPr>
              <a:t>Tech</a:t>
            </a:r>
            <a:endParaRPr sz="2400" b="1" dirty="0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1E909716-D688-B4FF-77FA-531567BCA8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8290" y="7620449"/>
            <a:ext cx="1767707" cy="464054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Video Chat">
            <a:extLst>
              <a:ext uri="{FF2B5EF4-FFF2-40B4-BE49-F238E27FC236}">
                <a16:creationId xmlns:a16="http://schemas.microsoft.com/office/drawing/2014/main" id="{9F6D1C7D-0DC5-C294-46CC-10800BEB2389}"/>
              </a:ext>
            </a:extLst>
          </p:cNvPr>
          <p:cNvSpPr txBox="1"/>
          <p:nvPr/>
        </p:nvSpPr>
        <p:spPr>
          <a:xfrm>
            <a:off x="3088023" y="4322581"/>
            <a:ext cx="1901161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D6D6D6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algn="ctr"/>
            <a:r>
              <a:rPr lang="en-US" sz="2000" b="1" dirty="0">
                <a:latin typeface="Yu Mincho" panose="02020400000000000000" pitchFamily="18" charset="-128"/>
                <a:ea typeface="Yu Mincho" panose="02020400000000000000" pitchFamily="18" charset="-128"/>
              </a:rPr>
              <a:t>Chat Bot</a:t>
            </a:r>
          </a:p>
          <a:p>
            <a:pPr algn="ctr"/>
            <a:r>
              <a:rPr lang="en-US" sz="2000" b="1" dirty="0">
                <a:latin typeface="Yu Mincho" panose="02020400000000000000" pitchFamily="18" charset="-128"/>
                <a:ea typeface="Yu Mincho" panose="02020400000000000000" pitchFamily="18" charset="-128"/>
              </a:rPr>
              <a:t>(e.g. </a:t>
            </a:r>
            <a:r>
              <a:rPr lang="en-US" sz="2000" b="1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ChatGPT</a:t>
            </a:r>
            <a:r>
              <a:rPr lang="en-US" sz="2000" b="1" dirty="0">
                <a:latin typeface="Yu Mincho" panose="02020400000000000000" pitchFamily="18" charset="-128"/>
                <a:ea typeface="Yu Mincho" panose="02020400000000000000" pitchFamily="18" charset="-128"/>
              </a:rPr>
              <a:t>)</a:t>
            </a:r>
            <a:endParaRPr sz="2000" b="1" dirty="0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20" name="Video Chat">
            <a:extLst>
              <a:ext uri="{FF2B5EF4-FFF2-40B4-BE49-F238E27FC236}">
                <a16:creationId xmlns:a16="http://schemas.microsoft.com/office/drawing/2014/main" id="{3B72D0C8-83F7-1193-95EB-1140E38304CF}"/>
              </a:ext>
            </a:extLst>
          </p:cNvPr>
          <p:cNvSpPr txBox="1"/>
          <p:nvPr/>
        </p:nvSpPr>
        <p:spPr>
          <a:xfrm>
            <a:off x="13522536" y="4402527"/>
            <a:ext cx="1630254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D6D6D6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algn="ctr"/>
            <a:r>
              <a:rPr lang="en-US" b="1" dirty="0">
                <a:latin typeface="Yu Mincho" panose="02020400000000000000" pitchFamily="18" charset="-128"/>
                <a:ea typeface="Yu Mincho" panose="02020400000000000000" pitchFamily="18" charset="-128"/>
              </a:rPr>
              <a:t>Virtual Human</a:t>
            </a:r>
            <a:endParaRPr lang="en-US" sz="2000" b="1" dirty="0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8045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3374996-67A3-4FF3-B64E-B5EF88CC6411}"/>
              </a:ext>
            </a:extLst>
          </p:cNvPr>
          <p:cNvSpPr/>
          <p:nvPr/>
        </p:nvSpPr>
        <p:spPr>
          <a:xfrm>
            <a:off x="9448800" y="2981398"/>
            <a:ext cx="7810500" cy="6117256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B9B84688-9E21-4D30-AB34-89C83C7D13DE}"/>
              </a:ext>
            </a:extLst>
          </p:cNvPr>
          <p:cNvSpPr/>
          <p:nvPr/>
        </p:nvSpPr>
        <p:spPr>
          <a:xfrm>
            <a:off x="1028700" y="2981399"/>
            <a:ext cx="7810500" cy="6117255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-25" b="-25"/>
          <a:stretch/>
        </p:blipFill>
        <p:spPr>
          <a:xfrm rot="16200000">
            <a:off x="14045435" y="-3457530"/>
            <a:ext cx="4619905" cy="62278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3696154">
            <a:off x="-1321728" y="8985087"/>
            <a:ext cx="2991384" cy="1473936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2A49BECD-CB61-4FCA-BF4A-217F3EA6A769}"/>
              </a:ext>
            </a:extLst>
          </p:cNvPr>
          <p:cNvSpPr txBox="1"/>
          <p:nvPr/>
        </p:nvSpPr>
        <p:spPr>
          <a:xfrm>
            <a:off x="9636559" y="2720107"/>
            <a:ext cx="7622741" cy="9851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Linux Biolinum"/>
              </a:rPr>
              <a:t>Image Generation + EmbodyMe</a:t>
            </a:r>
          </a:p>
        </p:txBody>
      </p:sp>
      <p:pic>
        <p:nvPicPr>
          <p:cNvPr id="19" name="Picture 8">
            <a:extLst>
              <a:ext uri="{FF2B5EF4-FFF2-40B4-BE49-F238E27FC236}">
                <a16:creationId xmlns:a16="http://schemas.microsoft.com/office/drawing/2014/main" id="{D098A24B-9061-4195-8D02-E58D1EFA10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3624677">
            <a:off x="9201758" y="8994546"/>
            <a:ext cx="4207694" cy="4146491"/>
          </a:xfrm>
          <a:prstGeom prst="rect">
            <a:avLst/>
          </a:prstGeom>
        </p:spPr>
      </p:pic>
      <p:pic>
        <p:nvPicPr>
          <p:cNvPr id="20" name="reception" descr="reception">
            <a:hlinkClick r:id="" action="ppaction://media"/>
            <a:extLst>
              <a:ext uri="{FF2B5EF4-FFF2-40B4-BE49-F238E27FC236}">
                <a16:creationId xmlns:a16="http://schemas.microsoft.com/office/drawing/2014/main" id="{3E910B42-60B7-77EF-56BA-5DE3BD2231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1904" y="3959983"/>
            <a:ext cx="7268732" cy="4088663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33F9C283-6454-AB64-F681-DFD356C5124F}"/>
              </a:ext>
            </a:extLst>
          </p:cNvPr>
          <p:cNvSpPr txBox="1"/>
          <p:nvPr/>
        </p:nvSpPr>
        <p:spPr>
          <a:xfrm>
            <a:off x="1447800" y="2720107"/>
            <a:ext cx="6936941" cy="9851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Linux Biolinum"/>
              </a:rPr>
              <a:t>Chat Bot + EmbodyMe</a:t>
            </a:r>
          </a:p>
        </p:txBody>
      </p:sp>
      <p:pic>
        <p:nvPicPr>
          <p:cNvPr id="5" name="stablediffusion_out">
            <a:hlinkClick r:id="" action="ppaction://media"/>
            <a:extLst>
              <a:ext uri="{FF2B5EF4-FFF2-40B4-BE49-F238E27FC236}">
                <a16:creationId xmlns:a16="http://schemas.microsoft.com/office/drawing/2014/main" id="{F2AE4D6C-A899-A452-7D3C-6819B8D560A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39501" y="4032352"/>
            <a:ext cx="4081087" cy="4081087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F8069F0E-E61D-4EC2-31DA-B0B27DE5E250}"/>
              </a:ext>
            </a:extLst>
          </p:cNvPr>
          <p:cNvSpPr txBox="1"/>
          <p:nvPr/>
        </p:nvSpPr>
        <p:spPr>
          <a:xfrm>
            <a:off x="1061948" y="1188346"/>
            <a:ext cx="16540251" cy="1164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9000" dirty="0">
                <a:solidFill>
                  <a:schemeClr val="tx2">
                    <a:lumMod val="50000"/>
                  </a:schemeClr>
                </a:solidFill>
                <a:latin typeface="Linux Biolinum"/>
              </a:rPr>
              <a:t>Generative AI Market Transition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84AC04-3074-45A2-2907-8007F8D94FB0}"/>
              </a:ext>
            </a:extLst>
          </p:cNvPr>
          <p:cNvSpPr txBox="1"/>
          <p:nvPr/>
        </p:nvSpPr>
        <p:spPr>
          <a:xfrm>
            <a:off x="1447800" y="7867277"/>
            <a:ext cx="6506095" cy="9718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Linux Biolinum"/>
              </a:rPr>
              <a:t>Customer Support, Education,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Linux Biolinum"/>
              </a:rPr>
              <a:t>VTuber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Linux Biolinum"/>
              </a:rPr>
              <a:t>, etc.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AD2869-3780-23F5-D179-A9121AE4FC10}"/>
              </a:ext>
            </a:extLst>
          </p:cNvPr>
          <p:cNvSpPr txBox="1"/>
          <p:nvPr/>
        </p:nvSpPr>
        <p:spPr>
          <a:xfrm>
            <a:off x="9614695" y="7867278"/>
            <a:ext cx="7622741" cy="9718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Linux Biolinum"/>
              </a:rPr>
              <a:t>Video Production, Game, Live Streaming, etc.</a:t>
            </a:r>
          </a:p>
        </p:txBody>
      </p:sp>
    </p:spTree>
    <p:extLst>
      <p:ext uri="{BB962C8B-B14F-4D97-AF65-F5344CB8AC3E}">
        <p14:creationId xmlns:p14="http://schemas.microsoft.com/office/powerpoint/2010/main" val="267363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3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20000" mute="1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">
            <a:extLst>
              <a:ext uri="{FF2B5EF4-FFF2-40B4-BE49-F238E27FC236}">
                <a16:creationId xmlns:a16="http://schemas.microsoft.com/office/drawing/2014/main" id="{0D970E02-BE45-9DC3-23D6-C09D9D896A19}"/>
              </a:ext>
            </a:extLst>
          </p:cNvPr>
          <p:cNvSpPr/>
          <p:nvPr/>
        </p:nvSpPr>
        <p:spPr>
          <a:xfrm>
            <a:off x="8956073" y="5471869"/>
            <a:ext cx="2134025" cy="976864"/>
          </a:xfrm>
          <a:prstGeom prst="roundRect">
            <a:avLst>
              <a:gd name="adj" fmla="val 12641"/>
            </a:avLst>
          </a:prstGeom>
          <a:solidFill>
            <a:schemeClr val="bg1">
              <a:lumMod val="85000"/>
            </a:schemeClr>
          </a:solidFill>
          <a:ln w="63500" cap="rnd">
            <a:noFill/>
            <a:prstDash val="sysDot"/>
          </a:ln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dirty="0"/>
          </a:p>
        </p:txBody>
      </p:sp>
      <p:sp>
        <p:nvSpPr>
          <p:cNvPr id="14" name="Rounded Rectangle">
            <a:extLst>
              <a:ext uri="{FF2B5EF4-FFF2-40B4-BE49-F238E27FC236}">
                <a16:creationId xmlns:a16="http://schemas.microsoft.com/office/drawing/2014/main" id="{325FB4A7-47CD-BA15-2F12-4F4C4A3F3F8A}"/>
              </a:ext>
            </a:extLst>
          </p:cNvPr>
          <p:cNvSpPr/>
          <p:nvPr/>
        </p:nvSpPr>
        <p:spPr>
          <a:xfrm>
            <a:off x="6685756" y="5448764"/>
            <a:ext cx="2134025" cy="976864"/>
          </a:xfrm>
          <a:prstGeom prst="roundRect">
            <a:avLst>
              <a:gd name="adj" fmla="val 12641"/>
            </a:avLst>
          </a:prstGeom>
          <a:solidFill>
            <a:schemeClr val="bg1">
              <a:lumMod val="85000"/>
            </a:schemeClr>
          </a:solidFill>
          <a:ln w="63500" cap="rnd">
            <a:noFill/>
            <a:prstDash val="sysDot"/>
          </a:ln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dirty="0"/>
          </a:p>
        </p:txBody>
      </p:sp>
      <p:sp>
        <p:nvSpPr>
          <p:cNvPr id="2" name="TextBox 2"/>
          <p:cNvSpPr txBox="1"/>
          <p:nvPr/>
        </p:nvSpPr>
        <p:spPr>
          <a:xfrm>
            <a:off x="2713217" y="1179594"/>
            <a:ext cx="12861567" cy="1068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9000" dirty="0">
                <a:solidFill>
                  <a:schemeClr val="tx2">
                    <a:lumMod val="50000"/>
                  </a:schemeClr>
                </a:solidFill>
                <a:latin typeface="Linux Biolinum"/>
              </a:rPr>
              <a:t>Business Model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 flipH="1" flipV="1">
            <a:off x="731665" y="-2130767"/>
            <a:ext cx="1691219" cy="462771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270171" y="-491529"/>
            <a:ext cx="3508266" cy="3457236"/>
          </a:xfrm>
          <a:prstGeom prst="rect">
            <a:avLst/>
          </a:prstGeom>
        </p:spPr>
      </p:pic>
      <p:pic>
        <p:nvPicPr>
          <p:cNvPr id="59" name="Picture 7">
            <a:extLst>
              <a:ext uri="{FF2B5EF4-FFF2-40B4-BE49-F238E27FC236}">
                <a16:creationId xmlns:a16="http://schemas.microsoft.com/office/drawing/2014/main" id="{06A2030D-9A59-414A-8FED-33DE539409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400000" flipH="1">
            <a:off x="1765511" y="2832726"/>
            <a:ext cx="379625" cy="1038774"/>
          </a:xfrm>
          <a:prstGeom prst="rect">
            <a:avLst/>
          </a:prstGeom>
        </p:spPr>
      </p:pic>
      <p:sp>
        <p:nvSpPr>
          <p:cNvPr id="60" name="TextBox 8">
            <a:extLst>
              <a:ext uri="{FF2B5EF4-FFF2-40B4-BE49-F238E27FC236}">
                <a16:creationId xmlns:a16="http://schemas.microsoft.com/office/drawing/2014/main" id="{010D6BA5-0404-439E-8E68-B20D9E18F163}"/>
              </a:ext>
            </a:extLst>
          </p:cNvPr>
          <p:cNvSpPr txBox="1"/>
          <p:nvPr/>
        </p:nvSpPr>
        <p:spPr>
          <a:xfrm>
            <a:off x="1532855" y="2781300"/>
            <a:ext cx="1084772" cy="10366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500"/>
              </a:lnSpc>
            </a:pPr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Linux Biolinum"/>
              </a:rPr>
              <a:t>01</a:t>
            </a:r>
          </a:p>
        </p:txBody>
      </p:sp>
      <p:pic>
        <p:nvPicPr>
          <p:cNvPr id="61" name="Picture 13">
            <a:extLst>
              <a:ext uri="{FF2B5EF4-FFF2-40B4-BE49-F238E27FC236}">
                <a16:creationId xmlns:a16="http://schemas.microsoft.com/office/drawing/2014/main" id="{76B1889F-E00F-4BA5-B118-1C6C7D9E57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400000" flipH="1">
            <a:off x="10260754" y="2862446"/>
            <a:ext cx="379625" cy="1038774"/>
          </a:xfrm>
          <a:prstGeom prst="rect">
            <a:avLst/>
          </a:prstGeom>
        </p:spPr>
      </p:pic>
      <p:sp>
        <p:nvSpPr>
          <p:cNvPr id="62" name="TextBox 14">
            <a:extLst>
              <a:ext uri="{FF2B5EF4-FFF2-40B4-BE49-F238E27FC236}">
                <a16:creationId xmlns:a16="http://schemas.microsoft.com/office/drawing/2014/main" id="{C61061AD-27C2-4398-B579-7B68145CED11}"/>
              </a:ext>
            </a:extLst>
          </p:cNvPr>
          <p:cNvSpPr txBox="1"/>
          <p:nvPr/>
        </p:nvSpPr>
        <p:spPr>
          <a:xfrm>
            <a:off x="10028098" y="2809646"/>
            <a:ext cx="1084772" cy="10366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500"/>
              </a:lnSpc>
            </a:pPr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Linux Biolinum"/>
              </a:rPr>
              <a:t>02</a:t>
            </a:r>
          </a:p>
        </p:txBody>
      </p:sp>
      <p:sp>
        <p:nvSpPr>
          <p:cNvPr id="65" name="TextBox 5">
            <a:extLst>
              <a:ext uri="{FF2B5EF4-FFF2-40B4-BE49-F238E27FC236}">
                <a16:creationId xmlns:a16="http://schemas.microsoft.com/office/drawing/2014/main" id="{86BDB1ED-3F0D-493D-85B8-6D534EC18B79}"/>
              </a:ext>
            </a:extLst>
          </p:cNvPr>
          <p:cNvSpPr txBox="1"/>
          <p:nvPr/>
        </p:nvSpPr>
        <p:spPr>
          <a:xfrm>
            <a:off x="2734038" y="3040937"/>
            <a:ext cx="6867587" cy="8018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20"/>
              </a:lnSpc>
            </a:pPr>
            <a:r>
              <a:rPr lang="ja-JP" altLang="en-US" sz="2400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顧客企業のソフトウェア・ハードウェア端末に</a:t>
            </a:r>
            <a:endParaRPr lang="en-US" altLang="ja-JP" sz="2400" dirty="0">
              <a:solidFill>
                <a:schemeClr val="tx2">
                  <a:lumMod val="50000"/>
                </a:schemeClr>
              </a:solidFill>
              <a:latin typeface="Yu Mincho" panose="02020400000000000000" pitchFamily="18" charset="-128"/>
              <a:ea typeface="Yu Mincho" panose="02020400000000000000" pitchFamily="18" charset="-128"/>
            </a:endParaRPr>
          </a:p>
          <a:p>
            <a:pPr>
              <a:lnSpc>
                <a:spcPts val="3220"/>
              </a:lnSpc>
            </a:pPr>
            <a:r>
              <a:rPr lang="ja-JP" altLang="en-US" sz="2400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コア技術を組み込むミドルウェアライセンス事業</a:t>
            </a:r>
            <a:endParaRPr lang="en-US" sz="2400" dirty="0">
              <a:solidFill>
                <a:schemeClr val="tx2">
                  <a:lumMod val="50000"/>
                </a:schemeClr>
              </a:solidFill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pic>
        <p:nvPicPr>
          <p:cNvPr id="88" name="Picture 23">
            <a:extLst>
              <a:ext uri="{FF2B5EF4-FFF2-40B4-BE49-F238E27FC236}">
                <a16:creationId xmlns:a16="http://schemas.microsoft.com/office/drawing/2014/main" id="{12ABC5D0-FDAA-7F48-8A50-5BF0DCD366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400000" flipH="1" flipV="1">
            <a:off x="15870048" y="7790052"/>
            <a:ext cx="1691219" cy="4627715"/>
          </a:xfrm>
          <a:prstGeom prst="rect">
            <a:avLst/>
          </a:prstGeom>
        </p:spPr>
      </p:pic>
      <p:sp>
        <p:nvSpPr>
          <p:cNvPr id="54" name="TextBox 5">
            <a:extLst>
              <a:ext uri="{FF2B5EF4-FFF2-40B4-BE49-F238E27FC236}">
                <a16:creationId xmlns:a16="http://schemas.microsoft.com/office/drawing/2014/main" id="{E77B8725-398E-5041-9C19-F9DE2FB2C0F4}"/>
              </a:ext>
            </a:extLst>
          </p:cNvPr>
          <p:cNvSpPr txBox="1"/>
          <p:nvPr/>
        </p:nvSpPr>
        <p:spPr>
          <a:xfrm>
            <a:off x="11277600" y="2955579"/>
            <a:ext cx="5833194" cy="801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0"/>
              </a:lnSpc>
            </a:pPr>
            <a:r>
              <a:rPr lang="ja-JP" altLang="en-US" sz="2400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コア技術を活用した自社サービス・ソフトウェアを提供するサブスクリプション事業</a:t>
            </a:r>
            <a:endParaRPr lang="en-US" sz="2400" dirty="0">
              <a:solidFill>
                <a:schemeClr val="tx2">
                  <a:lumMod val="50000"/>
                </a:schemeClr>
              </a:solidFill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86" name="Software Platform">
            <a:extLst>
              <a:ext uri="{FF2B5EF4-FFF2-40B4-BE49-F238E27FC236}">
                <a16:creationId xmlns:a16="http://schemas.microsoft.com/office/drawing/2014/main" id="{77AE5AC5-C4A3-3041-AD75-F20435485265}"/>
              </a:ext>
            </a:extLst>
          </p:cNvPr>
          <p:cNvSpPr txBox="1"/>
          <p:nvPr/>
        </p:nvSpPr>
        <p:spPr>
          <a:xfrm>
            <a:off x="1595267" y="5479169"/>
            <a:ext cx="2564806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242424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algn="ctr"/>
            <a:r>
              <a:rPr lang="en-US" sz="2400" b="1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既存ソフトウェア</a:t>
            </a:r>
            <a:endParaRPr sz="2400" b="1" dirty="0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cxnSp>
        <p:nvCxnSpPr>
          <p:cNvPr id="87" name="Straight Arrow Connector 45">
            <a:extLst>
              <a:ext uri="{FF2B5EF4-FFF2-40B4-BE49-F238E27FC236}">
                <a16:creationId xmlns:a16="http://schemas.microsoft.com/office/drawing/2014/main" id="{B8E2E7B8-7D09-2840-A825-F321FD3B91D3}"/>
              </a:ext>
            </a:extLst>
          </p:cNvPr>
          <p:cNvCxnSpPr>
            <a:cxnSpLocks/>
          </p:cNvCxnSpPr>
          <p:nvPr/>
        </p:nvCxnSpPr>
        <p:spPr>
          <a:xfrm flipV="1">
            <a:off x="11333546" y="6390936"/>
            <a:ext cx="1243940" cy="24096"/>
          </a:xfrm>
          <a:prstGeom prst="straightConnector1">
            <a:avLst/>
          </a:prstGeom>
          <a:noFill/>
          <a:ln w="63500" cap="flat">
            <a:solidFill>
              <a:schemeClr val="tx1"/>
            </a:solidFill>
            <a:prstDash val="sysDot"/>
            <a:miter lim="400000"/>
            <a:tailEnd type="triangle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B392F36-A934-F34C-9D0B-E36C093F15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019375" y="4685585"/>
            <a:ext cx="4157221" cy="610315"/>
          </a:xfrm>
          <a:prstGeom prst="rect">
            <a:avLst/>
          </a:prstGeom>
        </p:spPr>
      </p:pic>
      <p:sp>
        <p:nvSpPr>
          <p:cNvPr id="89" name="Rounded Rectangle">
            <a:extLst>
              <a:ext uri="{FF2B5EF4-FFF2-40B4-BE49-F238E27FC236}">
                <a16:creationId xmlns:a16="http://schemas.microsoft.com/office/drawing/2014/main" id="{B5FC94E0-EF2D-D142-88CD-D92EEBA4A302}"/>
              </a:ext>
            </a:extLst>
          </p:cNvPr>
          <p:cNvSpPr/>
          <p:nvPr/>
        </p:nvSpPr>
        <p:spPr>
          <a:xfrm>
            <a:off x="6389975" y="4533900"/>
            <a:ext cx="4887625" cy="3457236"/>
          </a:xfrm>
          <a:prstGeom prst="roundRect">
            <a:avLst>
              <a:gd name="adj" fmla="val 12641"/>
            </a:avLst>
          </a:prstGeom>
          <a:ln w="63500" cap="rnd">
            <a:solidFill>
              <a:schemeClr val="tx2">
                <a:lumMod val="50000"/>
              </a:schemeClr>
            </a:solidFill>
            <a:prstDash val="sysDot"/>
          </a:ln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cxnSp>
        <p:nvCxnSpPr>
          <p:cNvPr id="90" name="Straight Arrow Connector 45">
            <a:extLst>
              <a:ext uri="{FF2B5EF4-FFF2-40B4-BE49-F238E27FC236}">
                <a16:creationId xmlns:a16="http://schemas.microsoft.com/office/drawing/2014/main" id="{77221531-71E6-AF49-8263-012D3CF02308}"/>
              </a:ext>
            </a:extLst>
          </p:cNvPr>
          <p:cNvCxnSpPr>
            <a:cxnSpLocks/>
          </p:cNvCxnSpPr>
          <p:nvPr/>
        </p:nvCxnSpPr>
        <p:spPr>
          <a:xfrm flipH="1">
            <a:off x="4950943" y="6390936"/>
            <a:ext cx="1439033" cy="12048"/>
          </a:xfrm>
          <a:prstGeom prst="straightConnector1">
            <a:avLst/>
          </a:prstGeom>
          <a:noFill/>
          <a:ln w="63500" cap="flat">
            <a:solidFill>
              <a:schemeClr val="tx1"/>
            </a:solidFill>
            <a:prstDash val="sysDot"/>
            <a:miter lim="400000"/>
            <a:tailEnd type="triangle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1" name="Rounded Rectangle">
            <a:extLst>
              <a:ext uri="{FF2B5EF4-FFF2-40B4-BE49-F238E27FC236}">
                <a16:creationId xmlns:a16="http://schemas.microsoft.com/office/drawing/2014/main" id="{E4483755-BCBD-4145-AE0F-676D71CF89BC}"/>
              </a:ext>
            </a:extLst>
          </p:cNvPr>
          <p:cNvSpPr/>
          <p:nvPr/>
        </p:nvSpPr>
        <p:spPr>
          <a:xfrm>
            <a:off x="1082274" y="5291653"/>
            <a:ext cx="3565926" cy="801886"/>
          </a:xfrm>
          <a:prstGeom prst="roundRect">
            <a:avLst>
              <a:gd name="adj" fmla="val 12641"/>
            </a:avLst>
          </a:prstGeom>
          <a:ln w="63500" cap="rnd">
            <a:solidFill>
              <a:schemeClr val="tx2">
                <a:lumMod val="50000"/>
              </a:schemeClr>
            </a:solidFill>
            <a:prstDash val="sysDot"/>
          </a:ln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92" name="Software Platform">
            <a:extLst>
              <a:ext uri="{FF2B5EF4-FFF2-40B4-BE49-F238E27FC236}">
                <a16:creationId xmlns:a16="http://schemas.microsoft.com/office/drawing/2014/main" id="{9578C13E-0AAB-6B43-9AAB-0E54A4910A9B}"/>
              </a:ext>
            </a:extLst>
          </p:cNvPr>
          <p:cNvSpPr txBox="1"/>
          <p:nvPr/>
        </p:nvSpPr>
        <p:spPr>
          <a:xfrm>
            <a:off x="1595268" y="6738255"/>
            <a:ext cx="2564806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242424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algn="ctr"/>
            <a:r>
              <a:rPr lang="en-US" sz="2400" b="1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既存ハードウェア</a:t>
            </a:r>
            <a:endParaRPr sz="2400" b="1" dirty="0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93" name="Rounded Rectangle">
            <a:extLst>
              <a:ext uri="{FF2B5EF4-FFF2-40B4-BE49-F238E27FC236}">
                <a16:creationId xmlns:a16="http://schemas.microsoft.com/office/drawing/2014/main" id="{5051DB36-B44A-0141-B6EE-98988711747C}"/>
              </a:ext>
            </a:extLst>
          </p:cNvPr>
          <p:cNvSpPr/>
          <p:nvPr/>
        </p:nvSpPr>
        <p:spPr>
          <a:xfrm>
            <a:off x="1082274" y="6550739"/>
            <a:ext cx="3565926" cy="801886"/>
          </a:xfrm>
          <a:prstGeom prst="roundRect">
            <a:avLst>
              <a:gd name="adj" fmla="val 12641"/>
            </a:avLst>
          </a:prstGeom>
          <a:ln w="63500" cap="rnd">
            <a:solidFill>
              <a:schemeClr val="tx2">
                <a:lumMod val="50000"/>
              </a:schemeClr>
            </a:solidFill>
            <a:prstDash val="sysDot"/>
          </a:ln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94" name="Software Platform">
            <a:extLst>
              <a:ext uri="{FF2B5EF4-FFF2-40B4-BE49-F238E27FC236}">
                <a16:creationId xmlns:a16="http://schemas.microsoft.com/office/drawing/2014/main" id="{E0EF7813-4B84-1141-8953-B69D9717BA9C}"/>
              </a:ext>
            </a:extLst>
          </p:cNvPr>
          <p:cNvSpPr txBox="1"/>
          <p:nvPr/>
        </p:nvSpPr>
        <p:spPr>
          <a:xfrm>
            <a:off x="8065949" y="4806303"/>
            <a:ext cx="1535677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242424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algn="ctr"/>
            <a:r>
              <a:rPr lang="en-US" sz="2400" b="1" dirty="0">
                <a:latin typeface="Yu Mincho" panose="02020400000000000000" pitchFamily="18" charset="-128"/>
                <a:ea typeface="Yu Mincho" panose="02020400000000000000" pitchFamily="18" charset="-128"/>
              </a:rPr>
              <a:t>Core Tech</a:t>
            </a:r>
            <a:endParaRPr sz="2400" b="1" dirty="0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cxnSp>
        <p:nvCxnSpPr>
          <p:cNvPr id="36" name="Curved Connector 35">
            <a:extLst>
              <a:ext uri="{FF2B5EF4-FFF2-40B4-BE49-F238E27FC236}">
                <a16:creationId xmlns:a16="http://schemas.microsoft.com/office/drawing/2014/main" id="{1B7835C6-27EF-FB43-BA08-F36D0B946309}"/>
              </a:ext>
            </a:extLst>
          </p:cNvPr>
          <p:cNvCxnSpPr>
            <a:cxnSpLocks/>
          </p:cNvCxnSpPr>
          <p:nvPr/>
        </p:nvCxnSpPr>
        <p:spPr>
          <a:xfrm rot="16200000" flipH="1">
            <a:off x="5255820" y="4823853"/>
            <a:ext cx="638511" cy="5968551"/>
          </a:xfrm>
          <a:prstGeom prst="curvedConnector3">
            <a:avLst>
              <a:gd name="adj1" fmla="val 314812"/>
            </a:avLst>
          </a:prstGeom>
          <a:ln w="63500">
            <a:solidFill>
              <a:schemeClr val="tx1"/>
            </a:solidFill>
            <a:prstDash val="sysDot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Software Platform">
            <a:extLst>
              <a:ext uri="{FF2B5EF4-FFF2-40B4-BE49-F238E27FC236}">
                <a16:creationId xmlns:a16="http://schemas.microsoft.com/office/drawing/2014/main" id="{A7678308-A802-5E46-BEDE-0753ABAA1617}"/>
              </a:ext>
            </a:extLst>
          </p:cNvPr>
          <p:cNvSpPr txBox="1"/>
          <p:nvPr/>
        </p:nvSpPr>
        <p:spPr>
          <a:xfrm>
            <a:off x="6785868" y="9548376"/>
            <a:ext cx="4411464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242424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algn="ctr"/>
            <a:r>
              <a:rPr lang="en-US" sz="2400" b="1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教師データ蓄積による精度向上</a:t>
            </a:r>
            <a:endParaRPr sz="2400" b="1" dirty="0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C50829-E59C-4113-E618-435B1F3EC9F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6" r="34586"/>
          <a:stretch/>
        </p:blipFill>
        <p:spPr>
          <a:xfrm>
            <a:off x="13050000" y="5676185"/>
            <a:ext cx="2718000" cy="610315"/>
          </a:xfrm>
          <a:prstGeom prst="rect">
            <a:avLst/>
          </a:prstGeom>
        </p:spPr>
      </p:pic>
      <p:sp>
        <p:nvSpPr>
          <p:cNvPr id="5" name="Software Platform">
            <a:extLst>
              <a:ext uri="{FF2B5EF4-FFF2-40B4-BE49-F238E27FC236}">
                <a16:creationId xmlns:a16="http://schemas.microsoft.com/office/drawing/2014/main" id="{D80B2BDE-880D-B254-D868-EC936D99F19B}"/>
              </a:ext>
            </a:extLst>
          </p:cNvPr>
          <p:cNvSpPr txBox="1"/>
          <p:nvPr/>
        </p:nvSpPr>
        <p:spPr>
          <a:xfrm>
            <a:off x="15621000" y="5669785"/>
            <a:ext cx="2133600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242424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algn="ctr"/>
            <a:r>
              <a:rPr lang="en-US" sz="3200" dirty="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chat (</a:t>
            </a:r>
            <a:r>
              <a:rPr lang="en-US" sz="3200" dirty="0" err="1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仮</a:t>
            </a:r>
            <a:r>
              <a:rPr lang="en-US" sz="3200" dirty="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)</a:t>
            </a:r>
            <a:endParaRPr sz="3200" dirty="0">
              <a:solidFill>
                <a:schemeClr val="tx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165DC1-099C-282B-F571-1E21298ED5D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6" r="34586"/>
          <a:stretch/>
        </p:blipFill>
        <p:spPr>
          <a:xfrm>
            <a:off x="12997714" y="6728550"/>
            <a:ext cx="2718000" cy="610315"/>
          </a:xfrm>
          <a:prstGeom prst="rect">
            <a:avLst/>
          </a:prstGeom>
        </p:spPr>
      </p:pic>
      <p:sp>
        <p:nvSpPr>
          <p:cNvPr id="11" name="Software Platform">
            <a:extLst>
              <a:ext uri="{FF2B5EF4-FFF2-40B4-BE49-F238E27FC236}">
                <a16:creationId xmlns:a16="http://schemas.microsoft.com/office/drawing/2014/main" id="{7172D254-9CEF-B991-608B-5A9424AD585B}"/>
              </a:ext>
            </a:extLst>
          </p:cNvPr>
          <p:cNvSpPr txBox="1"/>
          <p:nvPr/>
        </p:nvSpPr>
        <p:spPr>
          <a:xfrm>
            <a:off x="15537773" y="6699158"/>
            <a:ext cx="2490686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242424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algn="ctr"/>
            <a:r>
              <a:rPr lang="en-US" sz="3200" dirty="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avatar (</a:t>
            </a:r>
            <a:r>
              <a:rPr lang="en-US" sz="3200" dirty="0" err="1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仮</a:t>
            </a:r>
            <a:r>
              <a:rPr lang="en-US" sz="3200" dirty="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)</a:t>
            </a:r>
            <a:endParaRPr sz="3200" dirty="0">
              <a:solidFill>
                <a:schemeClr val="tx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B1D66C46-178B-8B12-A1C8-DD2D7717875B}"/>
              </a:ext>
            </a:extLst>
          </p:cNvPr>
          <p:cNvCxnSpPr>
            <a:cxnSpLocks/>
          </p:cNvCxnSpPr>
          <p:nvPr/>
        </p:nvCxnSpPr>
        <p:spPr>
          <a:xfrm rot="16200000" flipH="1">
            <a:off x="12464469" y="4862052"/>
            <a:ext cx="638511" cy="5968551"/>
          </a:xfrm>
          <a:prstGeom prst="curvedConnector3">
            <a:avLst>
              <a:gd name="adj1" fmla="val 314812"/>
            </a:avLst>
          </a:prstGeom>
          <a:ln w="63500">
            <a:solidFill>
              <a:schemeClr val="tx1"/>
            </a:solidFill>
            <a:prstDash val="sysDot"/>
            <a:headEnd type="triangle" w="lg" len="med"/>
            <a:tailEnd type="none" w="lg" len="med"/>
          </a:ln>
          <a:scene3d>
            <a:camera prst="orthographicFront">
              <a:rot lat="0" lon="0" rev="72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">
            <a:extLst>
              <a:ext uri="{FF2B5EF4-FFF2-40B4-BE49-F238E27FC236}">
                <a16:creationId xmlns:a16="http://schemas.microsoft.com/office/drawing/2014/main" id="{27F32DFD-0FE7-88B6-CE2B-C58BD0E71B36}"/>
              </a:ext>
            </a:extLst>
          </p:cNvPr>
          <p:cNvSpPr/>
          <p:nvPr/>
        </p:nvSpPr>
        <p:spPr>
          <a:xfrm>
            <a:off x="6675590" y="6686075"/>
            <a:ext cx="2134025" cy="976864"/>
          </a:xfrm>
          <a:prstGeom prst="roundRect">
            <a:avLst>
              <a:gd name="adj" fmla="val 12641"/>
            </a:avLst>
          </a:prstGeom>
          <a:solidFill>
            <a:schemeClr val="tx2">
              <a:lumMod val="50000"/>
            </a:schemeClr>
          </a:solidFill>
          <a:ln w="63500" cap="rnd">
            <a:noFill/>
            <a:prstDash val="sysDot"/>
          </a:ln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dirty="0"/>
          </a:p>
        </p:txBody>
      </p:sp>
      <p:sp>
        <p:nvSpPr>
          <p:cNvPr id="56" name="Video Chat">
            <a:extLst>
              <a:ext uri="{FF2B5EF4-FFF2-40B4-BE49-F238E27FC236}">
                <a16:creationId xmlns:a16="http://schemas.microsoft.com/office/drawing/2014/main" id="{8B0E9D79-90CA-2245-8C00-884BDF7613C1}"/>
              </a:ext>
            </a:extLst>
          </p:cNvPr>
          <p:cNvSpPr txBox="1"/>
          <p:nvPr/>
        </p:nvSpPr>
        <p:spPr>
          <a:xfrm>
            <a:off x="7010850" y="6866751"/>
            <a:ext cx="1548501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D6D6D6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algn="ctr"/>
            <a:r>
              <a:rPr lang="en-US" b="1" dirty="0">
                <a:latin typeface="Yu Mincho" panose="02020400000000000000" pitchFamily="18" charset="-128"/>
                <a:ea typeface="Yu Mincho" panose="02020400000000000000" pitchFamily="18" charset="-128"/>
              </a:rPr>
              <a:t>3D Dense</a:t>
            </a:r>
            <a:br>
              <a:rPr lang="en-US" b="1" dirty="0">
                <a:latin typeface="Yu Mincho" panose="02020400000000000000" pitchFamily="18" charset="-128"/>
                <a:ea typeface="Yu Mincho" panose="02020400000000000000" pitchFamily="18" charset="-128"/>
              </a:rPr>
            </a:br>
            <a:r>
              <a:rPr lang="en-US" b="1" dirty="0">
                <a:latin typeface="Yu Mincho" panose="02020400000000000000" pitchFamily="18" charset="-128"/>
                <a:ea typeface="Yu Mincho" panose="02020400000000000000" pitchFamily="18" charset="-128"/>
              </a:rPr>
              <a:t>Face Tracking</a:t>
            </a:r>
            <a:endParaRPr b="1" dirty="0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6" name="Rounded Rectangle">
            <a:extLst>
              <a:ext uri="{FF2B5EF4-FFF2-40B4-BE49-F238E27FC236}">
                <a16:creationId xmlns:a16="http://schemas.microsoft.com/office/drawing/2014/main" id="{07990604-8289-18EC-618D-9869F951CC6C}"/>
              </a:ext>
            </a:extLst>
          </p:cNvPr>
          <p:cNvSpPr/>
          <p:nvPr/>
        </p:nvSpPr>
        <p:spPr>
          <a:xfrm>
            <a:off x="8961085" y="6721731"/>
            <a:ext cx="2134025" cy="976864"/>
          </a:xfrm>
          <a:prstGeom prst="roundRect">
            <a:avLst>
              <a:gd name="adj" fmla="val 12641"/>
            </a:avLst>
          </a:prstGeom>
          <a:solidFill>
            <a:schemeClr val="tx2">
              <a:lumMod val="50000"/>
            </a:schemeClr>
          </a:solidFill>
          <a:ln w="63500" cap="rnd">
            <a:noFill/>
            <a:prstDash val="sysDot"/>
          </a:ln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dirty="0"/>
          </a:p>
        </p:txBody>
      </p:sp>
      <p:sp>
        <p:nvSpPr>
          <p:cNvPr id="58" name="Video Chat">
            <a:extLst>
              <a:ext uri="{FF2B5EF4-FFF2-40B4-BE49-F238E27FC236}">
                <a16:creationId xmlns:a16="http://schemas.microsoft.com/office/drawing/2014/main" id="{B582BAEF-2E2D-264A-90DA-9D03428B7D8E}"/>
              </a:ext>
            </a:extLst>
          </p:cNvPr>
          <p:cNvSpPr txBox="1"/>
          <p:nvPr/>
        </p:nvSpPr>
        <p:spPr>
          <a:xfrm>
            <a:off x="9079379" y="7020367"/>
            <a:ext cx="191719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D6D6D6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algn="ctr"/>
            <a:r>
              <a:rPr lang="en-US" b="1" dirty="0">
                <a:latin typeface="Yu Mincho" panose="02020400000000000000" pitchFamily="18" charset="-128"/>
                <a:ea typeface="Yu Mincho" panose="02020400000000000000" pitchFamily="18" charset="-128"/>
              </a:rPr>
              <a:t>Neural Rendering</a:t>
            </a:r>
            <a:endParaRPr b="1" dirty="0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9" name="Software Platform">
            <a:extLst>
              <a:ext uri="{FF2B5EF4-FFF2-40B4-BE49-F238E27FC236}">
                <a16:creationId xmlns:a16="http://schemas.microsoft.com/office/drawing/2014/main" id="{0DA14350-F4FC-2339-8E43-7A2260219B23}"/>
              </a:ext>
            </a:extLst>
          </p:cNvPr>
          <p:cNvSpPr txBox="1"/>
          <p:nvPr/>
        </p:nvSpPr>
        <p:spPr>
          <a:xfrm>
            <a:off x="6657513" y="5774692"/>
            <a:ext cx="2181687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242424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algn="ctr"/>
            <a:r>
              <a:rPr lang="en-US" b="1" dirty="0">
                <a:latin typeface="Yu Mincho" panose="02020400000000000000" pitchFamily="18" charset="-128"/>
                <a:ea typeface="Yu Mincho" panose="02020400000000000000" pitchFamily="18" charset="-128"/>
              </a:rPr>
              <a:t>Text/Voice to Video</a:t>
            </a:r>
          </a:p>
        </p:txBody>
      </p:sp>
      <p:sp>
        <p:nvSpPr>
          <p:cNvPr id="13" name="Software Platform">
            <a:extLst>
              <a:ext uri="{FF2B5EF4-FFF2-40B4-BE49-F238E27FC236}">
                <a16:creationId xmlns:a16="http://schemas.microsoft.com/office/drawing/2014/main" id="{999FD121-EA67-474F-F336-DCDF6A641899}"/>
              </a:ext>
            </a:extLst>
          </p:cNvPr>
          <p:cNvSpPr txBox="1"/>
          <p:nvPr/>
        </p:nvSpPr>
        <p:spPr>
          <a:xfrm>
            <a:off x="9169307" y="5777290"/>
            <a:ext cx="1651093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242424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algn="ctr"/>
            <a:r>
              <a:rPr lang="en-US" b="1" dirty="0">
                <a:latin typeface="Yu Mincho" panose="02020400000000000000" pitchFamily="18" charset="-128"/>
                <a:ea typeface="Yu Mincho" panose="02020400000000000000" pitchFamily="18" charset="-128"/>
              </a:rPr>
              <a:t>Image to Video</a:t>
            </a:r>
          </a:p>
        </p:txBody>
      </p:sp>
    </p:spTree>
    <p:extLst>
      <p:ext uri="{BB962C8B-B14F-4D97-AF65-F5344CB8AC3E}">
        <p14:creationId xmlns:p14="http://schemas.microsoft.com/office/powerpoint/2010/main" val="2332190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2">
            <a:extLst>
              <a:ext uri="{FF2B5EF4-FFF2-40B4-BE49-F238E27FC236}">
                <a16:creationId xmlns:a16="http://schemas.microsoft.com/office/drawing/2014/main" id="{3DD9B7AB-3DBE-744D-8974-233BBADF0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257361">
            <a:off x="-509440" y="-2373235"/>
            <a:ext cx="4550578" cy="4381441"/>
          </a:xfrm>
          <a:prstGeom prst="rect">
            <a:avLst/>
          </a:prstGeom>
        </p:spPr>
      </p:pic>
      <p:pic>
        <p:nvPicPr>
          <p:cNvPr id="62" name="Picture 5">
            <a:extLst>
              <a:ext uri="{FF2B5EF4-FFF2-40B4-BE49-F238E27FC236}">
                <a16:creationId xmlns:a16="http://schemas.microsoft.com/office/drawing/2014/main" id="{C2294FD6-791D-4542-A8E5-821E06F8BE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0" r="-30"/>
          <a:stretch/>
        </p:blipFill>
        <p:spPr>
          <a:xfrm rot="5131367" flipH="1" flipV="1">
            <a:off x="15595719" y="8274498"/>
            <a:ext cx="1691219" cy="4627715"/>
          </a:xfrm>
          <a:prstGeom prst="rect">
            <a:avLst/>
          </a:prstGeom>
        </p:spPr>
      </p:pic>
      <p:pic>
        <p:nvPicPr>
          <p:cNvPr id="63" name="Picture 4">
            <a:extLst>
              <a:ext uri="{FF2B5EF4-FFF2-40B4-BE49-F238E27FC236}">
                <a16:creationId xmlns:a16="http://schemas.microsoft.com/office/drawing/2014/main" id="{24120C29-1E63-B940-9CAB-D1BF484405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457215">
            <a:off x="16029025" y="-1487504"/>
            <a:ext cx="3583276" cy="3531156"/>
          </a:xfrm>
          <a:prstGeom prst="rect">
            <a:avLst/>
          </a:prstGeom>
        </p:spPr>
      </p:pic>
      <p:pic>
        <p:nvPicPr>
          <p:cNvPr id="64" name="Picture 4">
            <a:extLst>
              <a:ext uri="{FF2B5EF4-FFF2-40B4-BE49-F238E27FC236}">
                <a16:creationId xmlns:a16="http://schemas.microsoft.com/office/drawing/2014/main" id="{F6900ADB-4EA1-7B4C-A1BA-8EF1507AB0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529101" y="8149586"/>
            <a:ext cx="3583276" cy="3531156"/>
          </a:xfrm>
          <a:prstGeom prst="rect">
            <a:avLst/>
          </a:prstGeom>
        </p:spPr>
      </p:pic>
      <p:sp>
        <p:nvSpPr>
          <p:cNvPr id="53" name="TextBox 20">
            <a:extLst>
              <a:ext uri="{FF2B5EF4-FFF2-40B4-BE49-F238E27FC236}">
                <a16:creationId xmlns:a16="http://schemas.microsoft.com/office/drawing/2014/main" id="{EB95BA8A-A542-21D2-8A75-A07B230567D6}"/>
              </a:ext>
            </a:extLst>
          </p:cNvPr>
          <p:cNvSpPr txBox="1"/>
          <p:nvPr/>
        </p:nvSpPr>
        <p:spPr>
          <a:xfrm>
            <a:off x="3933825" y="4404836"/>
            <a:ext cx="1042035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ja-JP" altLang="en-US" sz="4800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誰もが</a:t>
            </a:r>
            <a:r>
              <a:rPr lang="en-US" altLang="ja-JP" sz="4800" dirty="0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AI</a:t>
            </a:r>
            <a:r>
              <a:rPr lang="ja-JP" altLang="en-US" sz="4800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で目に見えるあらゆるものを</a:t>
            </a:r>
            <a:endParaRPr lang="en-US" altLang="ja-JP" sz="4800" dirty="0">
              <a:solidFill>
                <a:schemeClr val="tx2">
                  <a:lumMod val="50000"/>
                </a:schemeClr>
              </a:solidFill>
              <a:latin typeface="Yu Mincho" panose="02020400000000000000" pitchFamily="18" charset="-128"/>
              <a:ea typeface="Yu Mincho" panose="02020400000000000000" pitchFamily="18" charset="-128"/>
            </a:endParaRPr>
          </a:p>
          <a:p>
            <a:r>
              <a:rPr lang="ja-JP" altLang="en-US" sz="4800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自由自在に作り出す世界を作る</a:t>
            </a:r>
          </a:p>
        </p:txBody>
      </p:sp>
    </p:spTree>
    <p:extLst>
      <p:ext uri="{BB962C8B-B14F-4D97-AF65-F5344CB8AC3E}">
        <p14:creationId xmlns:p14="http://schemas.microsoft.com/office/powerpoint/2010/main" val="2532753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91761">
            <a:off x="-5046395" y="1967871"/>
            <a:ext cx="9267406" cy="1249282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446245" y="2871666"/>
            <a:ext cx="2281713" cy="21969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99731" y="8016263"/>
            <a:ext cx="4634548" cy="396043"/>
          </a:xfrm>
          <a:prstGeom prst="rect">
            <a:avLst/>
          </a:prstGeom>
        </p:spPr>
      </p:pic>
      <p:sp>
        <p:nvSpPr>
          <p:cNvPr id="10" name="フリーフォーム: 図形 9">
            <a:extLst>
              <a:ext uri="{FF2B5EF4-FFF2-40B4-BE49-F238E27FC236}">
                <a16:creationId xmlns:a16="http://schemas.microsoft.com/office/drawing/2014/main" id="{57E8AA85-49FB-4F38-8125-E33A5A6E9A9F}"/>
              </a:ext>
            </a:extLst>
          </p:cNvPr>
          <p:cNvSpPr/>
          <p:nvPr/>
        </p:nvSpPr>
        <p:spPr>
          <a:xfrm>
            <a:off x="12775598" y="-4318109"/>
            <a:ext cx="8561204" cy="7936773"/>
          </a:xfrm>
          <a:custGeom>
            <a:avLst/>
            <a:gdLst>
              <a:gd name="connsiteX0" fmla="*/ 2418629 w 8561204"/>
              <a:gd name="connsiteY0" fmla="*/ 116537 h 7936773"/>
              <a:gd name="connsiteX1" fmla="*/ 7918611 w 8561204"/>
              <a:gd name="connsiteY1" fmla="*/ 1968911 h 7936773"/>
              <a:gd name="connsiteX2" fmla="*/ 8266229 w 8561204"/>
              <a:gd name="connsiteY2" fmla="*/ 5386360 h 7936773"/>
              <a:gd name="connsiteX3" fmla="*/ 5490048 w 8561204"/>
              <a:gd name="connsiteY3" fmla="*/ 7759368 h 7936773"/>
              <a:gd name="connsiteX4" fmla="*/ 1607521 w 8561204"/>
              <a:gd name="connsiteY4" fmla="*/ 7006990 h 7936773"/>
              <a:gd name="connsiteX5" fmla="*/ 102764 w 8561204"/>
              <a:gd name="connsiteY5" fmla="*/ 5095885 h 7936773"/>
              <a:gd name="connsiteX6" fmla="*/ 507525 w 8561204"/>
              <a:gd name="connsiteY6" fmla="*/ 1795896 h 7936773"/>
              <a:gd name="connsiteX7" fmla="*/ 2418629 w 8561204"/>
              <a:gd name="connsiteY7" fmla="*/ 116537 h 7936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61204" h="7936773">
                <a:moveTo>
                  <a:pt x="2418629" y="116537"/>
                </a:moveTo>
                <a:cubicBezTo>
                  <a:pt x="3490054" y="-359652"/>
                  <a:pt x="7166233" y="695900"/>
                  <a:pt x="7918611" y="1968911"/>
                </a:cubicBezTo>
                <a:cubicBezTo>
                  <a:pt x="8670989" y="3241923"/>
                  <a:pt x="8729719" y="4111762"/>
                  <a:pt x="8266229" y="5386360"/>
                </a:cubicBezTo>
                <a:cubicBezTo>
                  <a:pt x="7802739" y="6660960"/>
                  <a:pt x="6650362" y="7586353"/>
                  <a:pt x="5490048" y="7759368"/>
                </a:cubicBezTo>
                <a:cubicBezTo>
                  <a:pt x="4329734" y="7932384"/>
                  <a:pt x="2650375" y="8280001"/>
                  <a:pt x="1607521" y="7006990"/>
                </a:cubicBezTo>
                <a:cubicBezTo>
                  <a:pt x="564667" y="5733979"/>
                  <a:pt x="159907" y="5616518"/>
                  <a:pt x="102764" y="5095885"/>
                </a:cubicBezTo>
                <a:cubicBezTo>
                  <a:pt x="45621" y="4575252"/>
                  <a:pt x="-244854" y="2954623"/>
                  <a:pt x="507525" y="1795896"/>
                </a:cubicBezTo>
                <a:cubicBezTo>
                  <a:pt x="1259903" y="637170"/>
                  <a:pt x="1375776" y="580027"/>
                  <a:pt x="2418629" y="116537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 w="15864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1" name="フリーフォーム: 図形 10">
            <a:extLst>
              <a:ext uri="{FF2B5EF4-FFF2-40B4-BE49-F238E27FC236}">
                <a16:creationId xmlns:a16="http://schemas.microsoft.com/office/drawing/2014/main" id="{9F1E0737-51C3-4979-9BDA-03ADB52D086E}"/>
              </a:ext>
            </a:extLst>
          </p:cNvPr>
          <p:cNvSpPr/>
          <p:nvPr/>
        </p:nvSpPr>
        <p:spPr>
          <a:xfrm>
            <a:off x="13283962" y="-2266125"/>
            <a:ext cx="6129521" cy="5680529"/>
          </a:xfrm>
          <a:custGeom>
            <a:avLst/>
            <a:gdLst>
              <a:gd name="connsiteX0" fmla="*/ 1730901 w 6129521"/>
              <a:gd name="connsiteY0" fmla="*/ 83593 h 5680529"/>
              <a:gd name="connsiteX1" fmla="*/ 5668983 w 6129521"/>
              <a:gd name="connsiteY1" fmla="*/ 1408985 h 5680529"/>
              <a:gd name="connsiteX2" fmla="*/ 5918188 w 6129521"/>
              <a:gd name="connsiteY2" fmla="*/ 3855009 h 5680529"/>
              <a:gd name="connsiteX3" fmla="*/ 3929306 w 6129521"/>
              <a:gd name="connsiteY3" fmla="*/ 5553416 h 5680529"/>
              <a:gd name="connsiteX4" fmla="*/ 1149950 w 6129521"/>
              <a:gd name="connsiteY4" fmla="*/ 5015323 h 5680529"/>
              <a:gd name="connsiteX5" fmla="*/ 73763 w 6129521"/>
              <a:gd name="connsiteY5" fmla="*/ 3647073 h 5680529"/>
              <a:gd name="connsiteX6" fmla="*/ 364238 w 6129521"/>
              <a:gd name="connsiteY6" fmla="*/ 1285176 h 5680529"/>
              <a:gd name="connsiteX7" fmla="*/ 1730901 w 6129521"/>
              <a:gd name="connsiteY7" fmla="*/ 83593 h 568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29521" h="5680529">
                <a:moveTo>
                  <a:pt x="1730901" y="83593"/>
                </a:moveTo>
                <a:cubicBezTo>
                  <a:pt x="2497565" y="-257676"/>
                  <a:pt x="5129302" y="497877"/>
                  <a:pt x="5668983" y="1408985"/>
                </a:cubicBezTo>
                <a:cubicBezTo>
                  <a:pt x="6208664" y="2320093"/>
                  <a:pt x="6249933" y="2942314"/>
                  <a:pt x="5918188" y="3855009"/>
                </a:cubicBezTo>
                <a:cubicBezTo>
                  <a:pt x="5586443" y="4767705"/>
                  <a:pt x="4761049" y="5429607"/>
                  <a:pt x="3929306" y="5553416"/>
                </a:cubicBezTo>
                <a:cubicBezTo>
                  <a:pt x="3097563" y="5677225"/>
                  <a:pt x="1895979" y="5926431"/>
                  <a:pt x="1149950" y="5015323"/>
                </a:cubicBezTo>
                <a:cubicBezTo>
                  <a:pt x="403921" y="4104214"/>
                  <a:pt x="115033" y="4020088"/>
                  <a:pt x="73763" y="3647073"/>
                </a:cubicBezTo>
                <a:cubicBezTo>
                  <a:pt x="32493" y="3274059"/>
                  <a:pt x="-175442" y="2113745"/>
                  <a:pt x="364238" y="1285176"/>
                </a:cubicBezTo>
                <a:cubicBezTo>
                  <a:pt x="903919" y="456608"/>
                  <a:pt x="984871" y="415338"/>
                  <a:pt x="1730901" y="83593"/>
                </a:cubicBezTo>
                <a:close/>
              </a:path>
            </a:pathLst>
          </a:custGeom>
          <a:solidFill>
            <a:schemeClr val="tx2"/>
          </a:solidFill>
          <a:ln w="15864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3E6B228D-716C-764E-91DE-B6D71A2C187E}"/>
              </a:ext>
            </a:extLst>
          </p:cNvPr>
          <p:cNvSpPr txBox="1"/>
          <p:nvPr/>
        </p:nvSpPr>
        <p:spPr>
          <a:xfrm>
            <a:off x="3457760" y="3970119"/>
            <a:ext cx="11372480" cy="3412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200" dirty="0" err="1">
                <a:solidFill>
                  <a:schemeClr val="tx2">
                    <a:lumMod val="50000"/>
                  </a:schemeClr>
                </a:solidFill>
                <a:latin typeface="Linux Biolinum"/>
              </a:rPr>
              <a:t>xpression</a:t>
            </a:r>
            <a:r>
              <a:rPr lang="en-US" sz="7200" dirty="0">
                <a:solidFill>
                  <a:schemeClr val="tx2">
                    <a:lumMod val="50000"/>
                  </a:schemeClr>
                </a:solidFill>
                <a:latin typeface="Linux Biolinum"/>
              </a:rPr>
              <a:t> camera demo</a:t>
            </a:r>
          </a:p>
          <a:p>
            <a:pPr algn="ctr">
              <a:lnSpc>
                <a:spcPts val="9000"/>
              </a:lnSpc>
            </a:pPr>
            <a:r>
              <a:rPr lang="en-US" altLang="ja-JP" sz="7200" dirty="0">
                <a:solidFill>
                  <a:schemeClr val="tx2">
                    <a:lumMod val="50000"/>
                  </a:schemeClr>
                </a:solidFill>
                <a:latin typeface="Linux Biolinum"/>
                <a:hlinkClick r:id="rId8"/>
              </a:rPr>
              <a:t>https://xpressioncamera.com</a:t>
            </a:r>
            <a:endParaRPr lang="en-US" altLang="ja-JP" sz="7200" dirty="0">
              <a:solidFill>
                <a:schemeClr val="tx2">
                  <a:lumMod val="50000"/>
                </a:schemeClr>
              </a:solidFill>
              <a:latin typeface="Linux Biolinum"/>
            </a:endParaRPr>
          </a:p>
          <a:p>
            <a:pPr algn="ctr">
              <a:lnSpc>
                <a:spcPts val="9000"/>
              </a:lnSpc>
            </a:pPr>
            <a:endParaRPr lang="en-US" sz="7200" dirty="0">
              <a:solidFill>
                <a:schemeClr val="tx2">
                  <a:lumMod val="50000"/>
                </a:schemeClr>
              </a:solidFill>
              <a:latin typeface="Linux Biolinum"/>
            </a:endParaRPr>
          </a:p>
        </p:txBody>
      </p:sp>
    </p:spTree>
    <p:extLst>
      <p:ext uri="{BB962C8B-B14F-4D97-AF65-F5344CB8AC3E}">
        <p14:creationId xmlns:p14="http://schemas.microsoft.com/office/powerpoint/2010/main" val="2941561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028700" y="1150144"/>
            <a:ext cx="12458700" cy="1164486"/>
            <a:chOff x="0" y="161925"/>
            <a:chExt cx="13055601" cy="6510811"/>
          </a:xfrm>
        </p:grpSpPr>
        <p:sp>
          <p:nvSpPr>
            <p:cNvPr id="6" name="TextBox 6"/>
            <p:cNvSpPr txBox="1"/>
            <p:nvPr/>
          </p:nvSpPr>
          <p:spPr>
            <a:xfrm>
              <a:off x="0" y="161925"/>
              <a:ext cx="13055601" cy="65108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000"/>
                </a:lnSpc>
              </a:pPr>
              <a:r>
                <a:rPr lang="en-US" sz="9000" dirty="0">
                  <a:solidFill>
                    <a:schemeClr val="tx2"/>
                  </a:solidFill>
                  <a:latin typeface="Linux Biolinum"/>
                </a:rPr>
                <a:t>Core Tech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5025433"/>
              <a:ext cx="10468494" cy="5117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20"/>
                </a:lnSpc>
              </a:pPr>
              <a:endParaRPr/>
            </a:p>
          </p:txBody>
        </p:sp>
      </p:grpSp>
      <p:pic>
        <p:nvPicPr>
          <p:cNvPr id="64" name="Picture 4">
            <a:extLst>
              <a:ext uri="{FF2B5EF4-FFF2-40B4-BE49-F238E27FC236}">
                <a16:creationId xmlns:a16="http://schemas.microsoft.com/office/drawing/2014/main" id="{7E91314C-CB14-4AF8-A3CD-D346899275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377689">
            <a:off x="15714887" y="9416433"/>
            <a:ext cx="2991384" cy="1473936"/>
          </a:xfrm>
          <a:prstGeom prst="rect">
            <a:avLst/>
          </a:prstGeom>
        </p:spPr>
      </p:pic>
      <p:pic>
        <p:nvPicPr>
          <p:cNvPr id="65" name="Picture 2">
            <a:extLst>
              <a:ext uri="{FF2B5EF4-FFF2-40B4-BE49-F238E27FC236}">
                <a16:creationId xmlns:a16="http://schemas.microsoft.com/office/drawing/2014/main" id="{45472721-6997-4499-82DC-BEC8374A2D6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-25" b="51775"/>
          <a:stretch/>
        </p:blipFill>
        <p:spPr>
          <a:xfrm rot="10800000">
            <a:off x="7743711" y="-1115895"/>
            <a:ext cx="4619905" cy="3003452"/>
          </a:xfrm>
          <a:prstGeom prst="rect">
            <a:avLst/>
          </a:prstGeom>
        </p:spPr>
      </p:pic>
      <p:pic>
        <p:nvPicPr>
          <p:cNvPr id="66" name="Picture 8">
            <a:extLst>
              <a:ext uri="{FF2B5EF4-FFF2-40B4-BE49-F238E27FC236}">
                <a16:creationId xmlns:a16="http://schemas.microsoft.com/office/drawing/2014/main" id="{AA009F61-2C1E-4FB2-AA00-3FB2E475E1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400000">
            <a:off x="16504799" y="-99783"/>
            <a:ext cx="4207694" cy="41464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98AA8AC-2744-9542-A798-77F64FBB6BAF}"/>
              </a:ext>
            </a:extLst>
          </p:cNvPr>
          <p:cNvSpPr txBox="1"/>
          <p:nvPr/>
        </p:nvSpPr>
        <p:spPr>
          <a:xfrm>
            <a:off x="1620395" y="3314700"/>
            <a:ext cx="338148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ja-JP" altLang="en-US" sz="2000" b="1" dirty="0">
                <a:solidFill>
                  <a:schemeClr val="tx2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Assistant Regular" panose="020B0600070205080204" charset="-79"/>
              </a:rPr>
              <a:t>従来</a:t>
            </a:r>
            <a:endParaRPr lang="en-US" sz="2000" b="1" dirty="0">
              <a:solidFill>
                <a:schemeClr val="tx2"/>
              </a:solidFill>
              <a:latin typeface="Yu Mincho" panose="02020400000000000000" pitchFamily="18" charset="-128"/>
              <a:ea typeface="Yu Mincho" panose="02020400000000000000" pitchFamily="18" charset="-128"/>
              <a:cs typeface="Assistant Regular" panose="020B0600070205080204" charset="-79"/>
            </a:endParaRPr>
          </a:p>
          <a:p>
            <a:pPr algn="ctr"/>
            <a:r>
              <a:rPr lang="en-US" altLang="ja-JP" sz="2000" dirty="0">
                <a:solidFill>
                  <a:schemeClr val="tx2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Assistant Regular" panose="020B0600070205080204" charset="-79"/>
              </a:rPr>
              <a:t>70</a:t>
            </a:r>
            <a:r>
              <a:rPr lang="ja-JP" altLang="en-US" sz="2000">
                <a:solidFill>
                  <a:schemeClr val="tx2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Assistant Regular" panose="020B0600070205080204" charset="-79"/>
              </a:rPr>
              <a:t>点以下の</a:t>
            </a:r>
            <a:r>
              <a:rPr lang="en-US" altLang="ja-JP" sz="2000" dirty="0">
                <a:solidFill>
                  <a:schemeClr val="tx2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Assistant Regular" panose="020B0600070205080204" charset="-79"/>
              </a:rPr>
              <a:t>2D</a:t>
            </a:r>
            <a:r>
              <a:rPr lang="ja-JP" altLang="en-US" sz="2000" dirty="0">
                <a:solidFill>
                  <a:schemeClr val="tx2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Assistant Regular" panose="020B0600070205080204" charset="-79"/>
              </a:rPr>
              <a:t>ポイント</a:t>
            </a:r>
            <a:endParaRPr lang="en-US" sz="2000" dirty="0">
              <a:solidFill>
                <a:schemeClr val="tx2"/>
              </a:solidFill>
              <a:latin typeface="Yu Mincho" panose="02020400000000000000" pitchFamily="18" charset="-128"/>
              <a:ea typeface="Yu Mincho" panose="02020400000000000000" pitchFamily="18" charset="-128"/>
              <a:cs typeface="Assistant Regular" panose="020B0600070205080204" charset="-79"/>
            </a:endParaRP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C7036388-80A6-E64F-B539-1CA48AECE13D}"/>
              </a:ext>
            </a:extLst>
          </p:cNvPr>
          <p:cNvSpPr txBox="1"/>
          <p:nvPr/>
        </p:nvSpPr>
        <p:spPr>
          <a:xfrm>
            <a:off x="5156121" y="3314700"/>
            <a:ext cx="368307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ja-JP" altLang="en-US" sz="2000" b="1" dirty="0">
                <a:solidFill>
                  <a:schemeClr val="tx2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Assistant Regular" panose="020B0600070205080204" charset="-79"/>
              </a:rPr>
              <a:t>弊社</a:t>
            </a:r>
            <a:endParaRPr lang="en-US" sz="2000" b="1" dirty="0">
              <a:solidFill>
                <a:schemeClr val="tx2"/>
              </a:solidFill>
              <a:latin typeface="Yu Mincho" panose="02020400000000000000" pitchFamily="18" charset="-128"/>
              <a:ea typeface="Yu Mincho" panose="02020400000000000000" pitchFamily="18" charset="-128"/>
              <a:cs typeface="Assistant Regular" panose="020B0600070205080204" charset="-79"/>
            </a:endParaRPr>
          </a:p>
          <a:p>
            <a:pPr algn="ctr"/>
            <a:r>
              <a:rPr lang="en-US" altLang="ja-JP" sz="2000" dirty="0">
                <a:solidFill>
                  <a:schemeClr val="tx2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Assistant Regular" panose="020B0600070205080204" charset="-79"/>
              </a:rPr>
              <a:t>5</a:t>
            </a:r>
            <a:r>
              <a:rPr lang="ja-JP" altLang="en-US" sz="2000">
                <a:solidFill>
                  <a:schemeClr val="tx2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Assistant Regular" panose="020B0600070205080204" charset="-79"/>
              </a:rPr>
              <a:t>万点以上の</a:t>
            </a:r>
            <a:r>
              <a:rPr lang="en-US" altLang="ja-JP" sz="2000" dirty="0">
                <a:solidFill>
                  <a:schemeClr val="tx2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Assistant Regular" panose="020B0600070205080204" charset="-79"/>
              </a:rPr>
              <a:t>3D</a:t>
            </a:r>
            <a:r>
              <a:rPr lang="ja-JP" altLang="en-US" sz="2000">
                <a:solidFill>
                  <a:schemeClr val="tx2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Assistant Regular" panose="020B0600070205080204" charset="-79"/>
              </a:rPr>
              <a:t>のポイント</a:t>
            </a:r>
            <a:endParaRPr lang="en-US" sz="2000" dirty="0">
              <a:solidFill>
                <a:schemeClr val="tx2"/>
              </a:solidFill>
              <a:latin typeface="Yu Mincho" panose="02020400000000000000" pitchFamily="18" charset="-128"/>
              <a:ea typeface="Yu Mincho" panose="02020400000000000000" pitchFamily="18" charset="-128"/>
              <a:cs typeface="Assistant Regular" panose="020B0600070205080204" charset="-79"/>
            </a:endParaRP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67C46A43-FFCD-BB4F-9492-9F65D827A0AE}"/>
              </a:ext>
            </a:extLst>
          </p:cNvPr>
          <p:cNvSpPr txBox="1"/>
          <p:nvPr/>
        </p:nvSpPr>
        <p:spPr>
          <a:xfrm>
            <a:off x="1772991" y="6639761"/>
            <a:ext cx="6766259" cy="2999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20"/>
              </a:lnSpc>
            </a:pPr>
            <a:endParaRPr lang="en-US" sz="3200" u="sng" dirty="0">
              <a:solidFill>
                <a:schemeClr val="tx2"/>
              </a:solidFill>
              <a:latin typeface="Yu Mincho" panose="02020400000000000000" pitchFamily="18" charset="-128"/>
              <a:ea typeface="Yu Mincho" panose="02020400000000000000" pitchFamily="18" charset="-128"/>
            </a:endParaRPr>
          </a:p>
          <a:p>
            <a:pPr marL="457200" indent="-457200">
              <a:lnSpc>
                <a:spcPts val="3220"/>
              </a:lnSpc>
              <a:buFont typeface="Wingdings" panose="05000000000000000000" pitchFamily="2" charset="2"/>
              <a:buChar char="ü"/>
            </a:pPr>
            <a:r>
              <a:rPr lang="en-US" sz="2800" b="1" u="sng" dirty="0">
                <a:solidFill>
                  <a:schemeClr val="tx2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3D Dense Face Tracking</a:t>
            </a:r>
          </a:p>
          <a:p>
            <a:pPr>
              <a:lnSpc>
                <a:spcPts val="1300"/>
              </a:lnSpc>
            </a:pPr>
            <a:endParaRPr lang="en-US" altLang="ja-JP" sz="2400" dirty="0">
              <a:solidFill>
                <a:schemeClr val="tx2"/>
              </a:solidFill>
              <a:latin typeface="Yu Mincho" panose="02020400000000000000" pitchFamily="18" charset="-128"/>
              <a:ea typeface="Yu Mincho" panose="02020400000000000000" pitchFamily="18" charset="-128"/>
            </a:endParaRPr>
          </a:p>
          <a:p>
            <a:pPr>
              <a:lnSpc>
                <a:spcPts val="3220"/>
              </a:lnSpc>
            </a:pPr>
            <a:r>
              <a:rPr lang="ja-JP" altLang="en-US">
                <a:solidFill>
                  <a:schemeClr val="tx2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従来の</a:t>
            </a:r>
            <a:r>
              <a:rPr lang="en-US" altLang="ja-JP" dirty="0">
                <a:solidFill>
                  <a:schemeClr val="tx2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Face Tracking</a:t>
            </a:r>
            <a:r>
              <a:rPr lang="ja-JP" altLang="en-US">
                <a:solidFill>
                  <a:schemeClr val="tx2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技術は、</a:t>
            </a:r>
            <a:r>
              <a:rPr lang="en-US" altLang="ja-JP" dirty="0">
                <a:solidFill>
                  <a:schemeClr val="tx2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70</a:t>
            </a:r>
            <a:r>
              <a:rPr lang="ja-JP" altLang="en-US">
                <a:solidFill>
                  <a:schemeClr val="tx2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点以下の</a:t>
            </a:r>
            <a:r>
              <a:rPr lang="en-US" altLang="ja-JP" dirty="0">
                <a:solidFill>
                  <a:schemeClr val="tx2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2D</a:t>
            </a:r>
            <a:r>
              <a:rPr lang="ja-JP" altLang="en-US">
                <a:solidFill>
                  <a:schemeClr val="tx2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のポイントを推定するにとどまってたが、</a:t>
            </a:r>
            <a:r>
              <a:rPr lang="en-US" altLang="ja-JP" dirty="0" err="1">
                <a:solidFill>
                  <a:schemeClr val="tx2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EmbodyMe</a:t>
            </a:r>
            <a:r>
              <a:rPr lang="ja-JP" altLang="en-US">
                <a:solidFill>
                  <a:schemeClr val="tx2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の技術は</a:t>
            </a:r>
            <a:r>
              <a:rPr lang="en-US" altLang="ja-JP" dirty="0">
                <a:solidFill>
                  <a:schemeClr val="tx2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5</a:t>
            </a:r>
            <a:r>
              <a:rPr lang="ja-JP" altLang="en-US">
                <a:solidFill>
                  <a:schemeClr val="tx2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万点以上の</a:t>
            </a:r>
            <a:r>
              <a:rPr lang="en-US" altLang="ja-JP" dirty="0">
                <a:solidFill>
                  <a:schemeClr val="tx2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3D</a:t>
            </a:r>
            <a:r>
              <a:rPr lang="ja-JP" altLang="en-US">
                <a:solidFill>
                  <a:schemeClr val="tx2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のポイントを推定しているので、詳細な表情の認識が可能。 </a:t>
            </a:r>
            <a:r>
              <a:rPr lang="en-US" altLang="ja-JP" dirty="0">
                <a:solidFill>
                  <a:schemeClr val="tx2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Apple</a:t>
            </a:r>
            <a:r>
              <a:rPr lang="ja-JP" altLang="en-US">
                <a:solidFill>
                  <a:schemeClr val="tx2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の技術は</a:t>
            </a:r>
            <a:r>
              <a:rPr lang="en-US" altLang="ja-JP" dirty="0">
                <a:solidFill>
                  <a:schemeClr val="tx2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3D</a:t>
            </a:r>
            <a:r>
              <a:rPr lang="ja-JP" altLang="en-US">
                <a:solidFill>
                  <a:schemeClr val="tx2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センサーを使っているのでハイエンド</a:t>
            </a:r>
            <a:r>
              <a:rPr lang="en-US" altLang="ja-JP" dirty="0">
                <a:solidFill>
                  <a:schemeClr val="tx2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iOS</a:t>
            </a:r>
            <a:r>
              <a:rPr lang="ja-JP" altLang="en-US">
                <a:solidFill>
                  <a:schemeClr val="tx2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マシンが必要だが、弊社技術は 一般的なカメラがあればどのマシンでも動く。 </a:t>
            </a:r>
          </a:p>
        </p:txBody>
      </p:sp>
      <p:pic>
        <p:nvPicPr>
          <p:cNvPr id="17" name="コンポ 1">
            <a:hlinkClick r:id="" action="ppaction://media"/>
            <a:extLst>
              <a:ext uri="{FF2B5EF4-FFF2-40B4-BE49-F238E27FC236}">
                <a16:creationId xmlns:a16="http://schemas.microsoft.com/office/drawing/2014/main" id="{D3C7195B-09E4-EB47-BBD2-8345517D41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137400" y="3967500"/>
            <a:ext cx="2700000" cy="2700000"/>
          </a:xfrm>
          <a:prstGeom prst="rect">
            <a:avLst/>
          </a:prstGeom>
        </p:spPr>
      </p:pic>
      <p:sp>
        <p:nvSpPr>
          <p:cNvPr id="18" name="TextBox 6">
            <a:extLst>
              <a:ext uri="{FF2B5EF4-FFF2-40B4-BE49-F238E27FC236}">
                <a16:creationId xmlns:a16="http://schemas.microsoft.com/office/drawing/2014/main" id="{122BE958-8F48-4749-94FE-03B67F839C7D}"/>
              </a:ext>
            </a:extLst>
          </p:cNvPr>
          <p:cNvSpPr txBox="1"/>
          <p:nvPr/>
        </p:nvSpPr>
        <p:spPr>
          <a:xfrm>
            <a:off x="10160670" y="6639761"/>
            <a:ext cx="6461459" cy="25891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20"/>
              </a:lnSpc>
            </a:pPr>
            <a:endParaRPr lang="en-US" sz="2800" b="1" u="sng" dirty="0">
              <a:solidFill>
                <a:schemeClr val="tx2"/>
              </a:solidFill>
              <a:latin typeface="Yu Mincho" panose="02020400000000000000" pitchFamily="18" charset="-128"/>
              <a:ea typeface="Yu Mincho" panose="02020400000000000000" pitchFamily="18" charset="-128"/>
            </a:endParaRPr>
          </a:p>
          <a:p>
            <a:pPr marL="457200" indent="-457200">
              <a:lnSpc>
                <a:spcPts val="3220"/>
              </a:lnSpc>
              <a:buFont typeface="Wingdings" panose="05000000000000000000" pitchFamily="2" charset="2"/>
              <a:buChar char="ü"/>
            </a:pPr>
            <a:r>
              <a:rPr lang="en-US" altLang="ja-JP" sz="2800" b="1" u="sng" dirty="0">
                <a:solidFill>
                  <a:schemeClr val="tx2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Neural Rendering</a:t>
            </a:r>
          </a:p>
          <a:p>
            <a:pPr>
              <a:lnSpc>
                <a:spcPts val="1300"/>
              </a:lnSpc>
            </a:pPr>
            <a:endParaRPr lang="en-US" altLang="ja-JP" sz="1800" dirty="0">
              <a:solidFill>
                <a:schemeClr val="tx2"/>
              </a:solidFill>
              <a:latin typeface="Yu Mincho" panose="02020400000000000000" pitchFamily="18" charset="-128"/>
              <a:ea typeface="Yu Mincho" panose="02020400000000000000" pitchFamily="18" charset="-128"/>
            </a:endParaRPr>
          </a:p>
          <a:p>
            <a:pPr>
              <a:lnSpc>
                <a:spcPts val="3220"/>
              </a:lnSpc>
            </a:pPr>
            <a:r>
              <a:rPr lang="en-US" altLang="ja-JP" dirty="0">
                <a:solidFill>
                  <a:schemeClr val="tx2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Neural Rendering</a:t>
            </a:r>
            <a:r>
              <a:rPr lang="ja-JP" altLang="en-US">
                <a:solidFill>
                  <a:schemeClr val="tx2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技術を持ち、現実と区別がつかないあらゆるビジュアルコンテンツを生成する。静止画だけでなく、動画を生成でき、モバイルでもリアルタイムに動作することが他にない特徴。</a:t>
            </a: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9688EB3E-1D49-7945-BD53-24CC485B8EFE}"/>
              </a:ext>
            </a:extLst>
          </p:cNvPr>
          <p:cNvSpPr txBox="1"/>
          <p:nvPr/>
        </p:nvSpPr>
        <p:spPr>
          <a:xfrm>
            <a:off x="1143000" y="2425035"/>
            <a:ext cx="12458700" cy="508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altLang="ja-JP" sz="3000" dirty="0">
                <a:solidFill>
                  <a:schemeClr val="tx2">
                    <a:lumMod val="60000"/>
                    <a:lumOff val="4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AI</a:t>
            </a:r>
            <a:r>
              <a:rPr lang="ja-JP" altLang="en-US" sz="3000">
                <a:solidFill>
                  <a:schemeClr val="tx2">
                    <a:lumMod val="60000"/>
                    <a:lumOff val="4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技術でビデオアプリケーションを大幅にアップデートする</a:t>
            </a:r>
          </a:p>
        </p:txBody>
      </p:sp>
      <p:pic>
        <p:nvPicPr>
          <p:cNvPr id="20" name="2d">
            <a:hlinkClick r:id="" action="ppaction://media"/>
            <a:extLst>
              <a:ext uri="{FF2B5EF4-FFF2-40B4-BE49-F238E27FC236}">
                <a16:creationId xmlns:a16="http://schemas.microsoft.com/office/drawing/2014/main" id="{7A3F1826-A012-854F-A74E-B8084F75789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905000" y="4005095"/>
            <a:ext cx="2700000" cy="2700000"/>
          </a:xfrm>
          <a:prstGeom prst="rect">
            <a:avLst/>
          </a:prstGeom>
        </p:spPr>
      </p:pic>
      <p:pic>
        <p:nvPicPr>
          <p:cNvPr id="21" name="3d" descr="3d">
            <a:hlinkClick r:id="" action="ppaction://media"/>
            <a:extLst>
              <a:ext uri="{FF2B5EF4-FFF2-40B4-BE49-F238E27FC236}">
                <a16:creationId xmlns:a16="http://schemas.microsoft.com/office/drawing/2014/main" id="{A92BF744-3721-A04C-A720-E8F0B0A82F2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647660" y="4033419"/>
            <a:ext cx="270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89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9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33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33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27" repeatCount="indefinite" fill="remove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80000">
                <p:cTn id="28" repeatCount="indefinite" fill="remove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A6BAECDB-E3C4-4BD4-8685-63AEF7F9C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432703">
            <a:off x="10559686" y="-3616214"/>
            <a:ext cx="7256937" cy="698721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028699" y="1150144"/>
            <a:ext cx="13952089" cy="1164486"/>
            <a:chOff x="0" y="161925"/>
            <a:chExt cx="13055601" cy="6510811"/>
          </a:xfrm>
        </p:grpSpPr>
        <p:sp>
          <p:nvSpPr>
            <p:cNvPr id="6" name="TextBox 6"/>
            <p:cNvSpPr txBox="1"/>
            <p:nvPr/>
          </p:nvSpPr>
          <p:spPr>
            <a:xfrm>
              <a:off x="0" y="161925"/>
              <a:ext cx="13055601" cy="65108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000"/>
                </a:lnSpc>
              </a:pPr>
              <a:r>
                <a:rPr lang="en-US" sz="9000" dirty="0">
                  <a:solidFill>
                    <a:schemeClr val="tx2"/>
                  </a:solidFill>
                  <a:latin typeface="Linux Biolinum"/>
                </a:rPr>
                <a:t>Image to Video Tech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5025433"/>
              <a:ext cx="10468494" cy="5117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20"/>
                </a:lnSpc>
              </a:pPr>
              <a:endParaRPr/>
            </a:p>
          </p:txBody>
        </p:sp>
      </p:grpSp>
      <p:pic>
        <p:nvPicPr>
          <p:cNvPr id="17" name="Picture 19">
            <a:extLst>
              <a:ext uri="{FF2B5EF4-FFF2-40B4-BE49-F238E27FC236}">
                <a16:creationId xmlns:a16="http://schemas.microsoft.com/office/drawing/2014/main" id="{F094FA7B-B0CB-4738-AE4F-9D516D3312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200000">
            <a:off x="14843970" y="9215231"/>
            <a:ext cx="4565087" cy="4498686"/>
          </a:xfrm>
          <a:prstGeom prst="rect">
            <a:avLst/>
          </a:prstGeom>
        </p:spPr>
      </p:pic>
      <p:grpSp>
        <p:nvGrpSpPr>
          <p:cNvPr id="19" name="Picture 25">
            <a:extLst>
              <a:ext uri="{FF2B5EF4-FFF2-40B4-BE49-F238E27FC236}">
                <a16:creationId xmlns:a16="http://schemas.microsoft.com/office/drawing/2014/main" id="{7D92F1A1-ADD0-4DBF-9346-ABE1AFC75ECC}"/>
              </a:ext>
            </a:extLst>
          </p:cNvPr>
          <p:cNvGrpSpPr/>
          <p:nvPr/>
        </p:nvGrpSpPr>
        <p:grpSpPr>
          <a:xfrm rot="2756850">
            <a:off x="-2851671" y="6383344"/>
            <a:ext cx="4550578" cy="4381441"/>
            <a:chOff x="14984011" y="-2190721"/>
            <a:chExt cx="4550578" cy="4381441"/>
          </a:xfrm>
        </p:grpSpPr>
        <p:sp>
          <p:nvSpPr>
            <p:cNvPr id="20" name="フリーフォーム: 図形 19">
              <a:extLst>
                <a:ext uri="{FF2B5EF4-FFF2-40B4-BE49-F238E27FC236}">
                  <a16:creationId xmlns:a16="http://schemas.microsoft.com/office/drawing/2014/main" id="{E530EDEC-0834-4FD0-9528-F5F4FFED3258}"/>
                </a:ext>
              </a:extLst>
            </p:cNvPr>
            <p:cNvSpPr/>
            <p:nvPr/>
          </p:nvSpPr>
          <p:spPr>
            <a:xfrm>
              <a:off x="14984219" y="-2191057"/>
              <a:ext cx="4344051" cy="4027207"/>
            </a:xfrm>
            <a:custGeom>
              <a:avLst/>
              <a:gdLst>
                <a:gd name="connsiteX0" fmla="*/ 1227240 w 4344051"/>
                <a:gd name="connsiteY0" fmla="*/ 59132 h 4027207"/>
                <a:gd name="connsiteX1" fmla="*/ 4017993 w 4344051"/>
                <a:gd name="connsiteY1" fmla="*/ 999048 h 4027207"/>
                <a:gd name="connsiteX2" fmla="*/ 4194378 w 4344051"/>
                <a:gd name="connsiteY2" fmla="*/ 2733100 h 4027207"/>
                <a:gd name="connsiteX3" fmla="*/ 2785712 w 4344051"/>
                <a:gd name="connsiteY3" fmla="*/ 3937191 h 4027207"/>
                <a:gd name="connsiteX4" fmla="*/ 815674 w 4344051"/>
                <a:gd name="connsiteY4" fmla="*/ 3555425 h 4027207"/>
                <a:gd name="connsiteX5" fmla="*/ 52144 w 4344051"/>
                <a:gd name="connsiteY5" fmla="*/ 2585709 h 4027207"/>
                <a:gd name="connsiteX6" fmla="*/ 257524 w 4344051"/>
                <a:gd name="connsiteY6" fmla="*/ 911258 h 4027207"/>
                <a:gd name="connsiteX7" fmla="*/ 1227240 w 4344051"/>
                <a:gd name="connsiteY7" fmla="*/ 59132 h 402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44051" h="4027207">
                  <a:moveTo>
                    <a:pt x="1227240" y="59132"/>
                  </a:moveTo>
                  <a:cubicBezTo>
                    <a:pt x="1770893" y="-182492"/>
                    <a:pt x="3636227" y="353107"/>
                    <a:pt x="4017993" y="999048"/>
                  </a:cubicBezTo>
                  <a:cubicBezTo>
                    <a:pt x="4399758" y="1644988"/>
                    <a:pt x="4429558" y="2086354"/>
                    <a:pt x="4194378" y="2733100"/>
                  </a:cubicBezTo>
                  <a:cubicBezTo>
                    <a:pt x="3959198" y="3379846"/>
                    <a:pt x="3374468" y="3849401"/>
                    <a:pt x="2785712" y="3937191"/>
                  </a:cubicBezTo>
                  <a:cubicBezTo>
                    <a:pt x="2196956" y="4024981"/>
                    <a:pt x="1344830" y="4201366"/>
                    <a:pt x="815674" y="3555425"/>
                  </a:cubicBezTo>
                  <a:cubicBezTo>
                    <a:pt x="286519" y="2909485"/>
                    <a:pt x="81139" y="2849884"/>
                    <a:pt x="52144" y="2585709"/>
                  </a:cubicBezTo>
                  <a:cubicBezTo>
                    <a:pt x="23149" y="2321534"/>
                    <a:pt x="-124242" y="1499209"/>
                    <a:pt x="257524" y="911258"/>
                  </a:cubicBezTo>
                  <a:cubicBezTo>
                    <a:pt x="639289" y="323307"/>
                    <a:pt x="698084" y="294312"/>
                    <a:pt x="1227240" y="5913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80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1" name="フリーフォーム: 図形 20">
              <a:extLst>
                <a:ext uri="{FF2B5EF4-FFF2-40B4-BE49-F238E27FC236}">
                  <a16:creationId xmlns:a16="http://schemas.microsoft.com/office/drawing/2014/main" id="{9C5C81E8-5B0A-48D8-A71D-560A8FD962D3}"/>
                </a:ext>
              </a:extLst>
            </p:cNvPr>
            <p:cNvSpPr/>
            <p:nvPr/>
          </p:nvSpPr>
          <p:spPr>
            <a:xfrm>
              <a:off x="15242169" y="-1149857"/>
              <a:ext cx="3110188" cy="2882364"/>
            </a:xfrm>
            <a:custGeom>
              <a:avLst/>
              <a:gdLst>
                <a:gd name="connsiteX0" fmla="*/ 878278 w 3110188"/>
                <a:gd name="connsiteY0" fmla="*/ 42416 h 2882364"/>
                <a:gd name="connsiteX1" fmla="*/ 2876506 w 3110188"/>
                <a:gd name="connsiteY1" fmla="*/ 714935 h 2882364"/>
                <a:gd name="connsiteX2" fmla="*/ 3002955 w 3110188"/>
                <a:gd name="connsiteY2" fmla="*/ 1956075 h 2882364"/>
                <a:gd name="connsiteX3" fmla="*/ 1993774 w 3110188"/>
                <a:gd name="connsiteY3" fmla="*/ 2817866 h 2882364"/>
                <a:gd name="connsiteX4" fmla="*/ 583498 w 3110188"/>
                <a:gd name="connsiteY4" fmla="*/ 2544831 h 2882364"/>
                <a:gd name="connsiteX5" fmla="*/ 37428 w 3110188"/>
                <a:gd name="connsiteY5" fmla="*/ 1850566 h 2882364"/>
                <a:gd name="connsiteX6" fmla="*/ 184819 w 3110188"/>
                <a:gd name="connsiteY6" fmla="*/ 652113 h 2882364"/>
                <a:gd name="connsiteX7" fmla="*/ 878278 w 3110188"/>
                <a:gd name="connsiteY7" fmla="*/ 42416 h 2882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10188" h="2882364">
                  <a:moveTo>
                    <a:pt x="878278" y="42416"/>
                  </a:moveTo>
                  <a:cubicBezTo>
                    <a:pt x="1267292" y="-130748"/>
                    <a:pt x="2602666" y="252629"/>
                    <a:pt x="2876506" y="714935"/>
                  </a:cubicBezTo>
                  <a:cubicBezTo>
                    <a:pt x="3150346" y="1177241"/>
                    <a:pt x="3171286" y="1492963"/>
                    <a:pt x="3002955" y="1956075"/>
                  </a:cubicBezTo>
                  <a:cubicBezTo>
                    <a:pt x="2834624" y="2419187"/>
                    <a:pt x="2415810" y="2755043"/>
                    <a:pt x="1993774" y="2817866"/>
                  </a:cubicBezTo>
                  <a:cubicBezTo>
                    <a:pt x="1571738" y="2880688"/>
                    <a:pt x="962041" y="3007138"/>
                    <a:pt x="583498" y="2544831"/>
                  </a:cubicBezTo>
                  <a:cubicBezTo>
                    <a:pt x="204954" y="2082524"/>
                    <a:pt x="58369" y="2039838"/>
                    <a:pt x="37428" y="1850566"/>
                  </a:cubicBezTo>
                  <a:cubicBezTo>
                    <a:pt x="16487" y="1661294"/>
                    <a:pt x="-89021" y="1072538"/>
                    <a:pt x="184819" y="652113"/>
                  </a:cubicBezTo>
                  <a:cubicBezTo>
                    <a:pt x="458659" y="231688"/>
                    <a:pt x="499735" y="210747"/>
                    <a:pt x="878278" y="4241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80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25" name="角丸四角形 46">
            <a:extLst>
              <a:ext uri="{FF2B5EF4-FFF2-40B4-BE49-F238E27FC236}">
                <a16:creationId xmlns:a16="http://schemas.microsoft.com/office/drawing/2014/main" id="{0B9A3966-CA17-4459-B687-C447FC9AE290}"/>
              </a:ext>
            </a:extLst>
          </p:cNvPr>
          <p:cNvSpPr/>
          <p:nvPr/>
        </p:nvSpPr>
        <p:spPr>
          <a:xfrm>
            <a:off x="12629141" y="5669929"/>
            <a:ext cx="2351648" cy="632677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400">
              <a:solidFill>
                <a:srgbClr val="242424"/>
              </a:solidFill>
              <a:latin typeface="Tsukushi A Round Gothic Regular" panose="02020400000000000000" pitchFamily="18" charset="-128"/>
              <a:ea typeface="Tsukushi A Round Gothic Regular" panose="02020400000000000000" pitchFamily="18" charset="-128"/>
            </a:endParaRPr>
          </a:p>
        </p:txBody>
      </p:sp>
      <p:sp>
        <p:nvSpPr>
          <p:cNvPr id="26" name="正方形/長方形 2">
            <a:extLst>
              <a:ext uri="{FF2B5EF4-FFF2-40B4-BE49-F238E27FC236}">
                <a16:creationId xmlns:a16="http://schemas.microsoft.com/office/drawing/2014/main" id="{FF8D1055-783F-4D77-8C20-E5F59BB71A1F}"/>
              </a:ext>
            </a:extLst>
          </p:cNvPr>
          <p:cNvSpPr/>
          <p:nvPr/>
        </p:nvSpPr>
        <p:spPr>
          <a:xfrm>
            <a:off x="2986261" y="4384048"/>
            <a:ext cx="174247" cy="142400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400">
              <a:solidFill>
                <a:srgbClr val="242424"/>
              </a:solidFill>
              <a:latin typeface="Tsukushi A Round Gothic Regular" panose="02020400000000000000" pitchFamily="18" charset="-128"/>
              <a:ea typeface="Tsukushi A Round Gothic Regular" panose="02020400000000000000" pitchFamily="18" charset="-128"/>
            </a:endParaRPr>
          </a:p>
        </p:txBody>
      </p:sp>
      <p:sp>
        <p:nvSpPr>
          <p:cNvPr id="27" name="正方形/長方形 5">
            <a:extLst>
              <a:ext uri="{FF2B5EF4-FFF2-40B4-BE49-F238E27FC236}">
                <a16:creationId xmlns:a16="http://schemas.microsoft.com/office/drawing/2014/main" id="{31636F53-E21D-4519-B8D7-B341F6023148}"/>
              </a:ext>
            </a:extLst>
          </p:cNvPr>
          <p:cNvSpPr/>
          <p:nvPr/>
        </p:nvSpPr>
        <p:spPr>
          <a:xfrm>
            <a:off x="3307211" y="4473048"/>
            <a:ext cx="175896" cy="124600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400">
              <a:solidFill>
                <a:srgbClr val="242424"/>
              </a:solidFill>
              <a:latin typeface="Tsukushi A Round Gothic Regular" panose="02020400000000000000" pitchFamily="18" charset="-128"/>
              <a:ea typeface="Tsukushi A Round Gothic Regular" panose="02020400000000000000" pitchFamily="18" charset="-128"/>
            </a:endParaRPr>
          </a:p>
        </p:txBody>
      </p:sp>
      <p:sp>
        <p:nvSpPr>
          <p:cNvPr id="28" name="正方形/長方形 6">
            <a:extLst>
              <a:ext uri="{FF2B5EF4-FFF2-40B4-BE49-F238E27FC236}">
                <a16:creationId xmlns:a16="http://schemas.microsoft.com/office/drawing/2014/main" id="{35F7AFAB-B512-4113-B196-FD596F1D5E42}"/>
              </a:ext>
            </a:extLst>
          </p:cNvPr>
          <p:cNvSpPr/>
          <p:nvPr/>
        </p:nvSpPr>
        <p:spPr>
          <a:xfrm>
            <a:off x="3629810" y="4582217"/>
            <a:ext cx="175897" cy="10680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400">
              <a:solidFill>
                <a:srgbClr val="242424"/>
              </a:solidFill>
              <a:latin typeface="Tsukushi A Round Gothic Regular" panose="02020400000000000000" pitchFamily="18" charset="-128"/>
              <a:ea typeface="Tsukushi A Round Gothic Regular" panose="02020400000000000000" pitchFamily="18" charset="-128"/>
            </a:endParaRPr>
          </a:p>
        </p:txBody>
      </p:sp>
      <p:sp>
        <p:nvSpPr>
          <p:cNvPr id="29" name="正方形/長方形 8">
            <a:extLst>
              <a:ext uri="{FF2B5EF4-FFF2-40B4-BE49-F238E27FC236}">
                <a16:creationId xmlns:a16="http://schemas.microsoft.com/office/drawing/2014/main" id="{0CFF992A-0D67-4F90-B473-E6D039754BA3}"/>
              </a:ext>
            </a:extLst>
          </p:cNvPr>
          <p:cNvSpPr/>
          <p:nvPr/>
        </p:nvSpPr>
        <p:spPr>
          <a:xfrm>
            <a:off x="3940117" y="4682816"/>
            <a:ext cx="175897" cy="8900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400">
              <a:solidFill>
                <a:srgbClr val="242424"/>
              </a:solidFill>
              <a:latin typeface="Tsukushi A Round Gothic Regular" panose="02020400000000000000" pitchFamily="18" charset="-128"/>
              <a:ea typeface="Tsukushi A Round Gothic Regular" panose="02020400000000000000" pitchFamily="18" charset="-128"/>
            </a:endParaRPr>
          </a:p>
        </p:txBody>
      </p:sp>
      <p:sp>
        <p:nvSpPr>
          <p:cNvPr id="30" name="正方形/長方形 9">
            <a:extLst>
              <a:ext uri="{FF2B5EF4-FFF2-40B4-BE49-F238E27FC236}">
                <a16:creationId xmlns:a16="http://schemas.microsoft.com/office/drawing/2014/main" id="{84A1A164-687E-4683-914D-3EF159D13ADF}"/>
              </a:ext>
            </a:extLst>
          </p:cNvPr>
          <p:cNvSpPr/>
          <p:nvPr/>
        </p:nvSpPr>
        <p:spPr>
          <a:xfrm>
            <a:off x="4250423" y="4773868"/>
            <a:ext cx="175897" cy="7120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400">
              <a:solidFill>
                <a:srgbClr val="242424"/>
              </a:solidFill>
              <a:latin typeface="Tsukushi A Round Gothic Regular" panose="02020400000000000000" pitchFamily="18" charset="-128"/>
              <a:ea typeface="Tsukushi A Round Gothic Regular" panose="02020400000000000000" pitchFamily="18" charset="-128"/>
            </a:endParaRPr>
          </a:p>
        </p:txBody>
      </p:sp>
      <p:sp>
        <p:nvSpPr>
          <p:cNvPr id="31" name="正方形/長方形 10">
            <a:extLst>
              <a:ext uri="{FF2B5EF4-FFF2-40B4-BE49-F238E27FC236}">
                <a16:creationId xmlns:a16="http://schemas.microsoft.com/office/drawing/2014/main" id="{A041A27F-F8E8-4AC1-8964-868653E3C609}"/>
              </a:ext>
            </a:extLst>
          </p:cNvPr>
          <p:cNvSpPr/>
          <p:nvPr/>
        </p:nvSpPr>
        <p:spPr>
          <a:xfrm>
            <a:off x="4568752" y="4854868"/>
            <a:ext cx="175897" cy="53400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400">
              <a:solidFill>
                <a:srgbClr val="242424"/>
              </a:solidFill>
              <a:latin typeface="Tsukushi A Round Gothic Regular" panose="02020400000000000000" pitchFamily="18" charset="-128"/>
              <a:ea typeface="Tsukushi A Round Gothic Regular" panose="02020400000000000000" pitchFamily="18" charset="-128"/>
            </a:endParaRPr>
          </a:p>
        </p:txBody>
      </p:sp>
      <p:sp>
        <p:nvSpPr>
          <p:cNvPr id="32" name="正方形/長方形 11">
            <a:extLst>
              <a:ext uri="{FF2B5EF4-FFF2-40B4-BE49-F238E27FC236}">
                <a16:creationId xmlns:a16="http://schemas.microsoft.com/office/drawing/2014/main" id="{97DD6817-3D73-441C-BB38-425CD3ACEEB6}"/>
              </a:ext>
            </a:extLst>
          </p:cNvPr>
          <p:cNvSpPr/>
          <p:nvPr/>
        </p:nvSpPr>
        <p:spPr>
          <a:xfrm>
            <a:off x="4848648" y="4959492"/>
            <a:ext cx="175897" cy="35600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400">
              <a:solidFill>
                <a:srgbClr val="242424"/>
              </a:solidFill>
              <a:latin typeface="Tsukushi A Round Gothic Regular" panose="02020400000000000000" pitchFamily="18" charset="-128"/>
              <a:ea typeface="Tsukushi A Round Gothic Regular" panose="02020400000000000000" pitchFamily="18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6CA73B88-0355-42AA-A528-2C5DE36D227B}"/>
              </a:ext>
            </a:extLst>
          </p:cNvPr>
          <p:cNvSpPr txBox="1"/>
          <p:nvPr/>
        </p:nvSpPr>
        <p:spPr>
          <a:xfrm>
            <a:off x="6060172" y="4285131"/>
            <a:ext cx="1331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rgbClr val="242424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Yu Gothic" charset="-128"/>
              </a:rPr>
              <a:t>カメラ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0D4F9C41-C1C1-42C6-B565-D05F48B6F903}"/>
              </a:ext>
            </a:extLst>
          </p:cNvPr>
          <p:cNvSpPr txBox="1"/>
          <p:nvPr/>
        </p:nvSpPr>
        <p:spPr>
          <a:xfrm>
            <a:off x="6042371" y="6479125"/>
            <a:ext cx="12837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>
                <a:solidFill>
                  <a:srgbClr val="242424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Yu Gothic" charset="-128"/>
              </a:rPr>
              <a:t>画像</a:t>
            </a:r>
            <a:endParaRPr kumimoji="1" lang="ja-JP" altLang="en-US" sz="2000" b="1" dirty="0">
              <a:solidFill>
                <a:srgbClr val="242424"/>
              </a:solidFill>
              <a:latin typeface="Yu Mincho" panose="02020400000000000000" pitchFamily="18" charset="-128"/>
              <a:ea typeface="Yu Mincho" panose="02020400000000000000" pitchFamily="18" charset="-128"/>
              <a:cs typeface="Yu Gothic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7C52A508-6D70-4627-99CD-A7458D0AE44C}"/>
              </a:ext>
            </a:extLst>
          </p:cNvPr>
          <p:cNvSpPr txBox="1"/>
          <p:nvPr/>
        </p:nvSpPr>
        <p:spPr>
          <a:xfrm>
            <a:off x="10283201" y="4756463"/>
            <a:ext cx="210172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2000" b="1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Yu Gothic" charset="-128"/>
              </a:rPr>
              <a:t>映像生成</a:t>
            </a:r>
            <a:endParaRPr kumimoji="1" lang="ja-JP" altLang="en-US" sz="2000" b="1" dirty="0">
              <a:solidFill>
                <a:schemeClr val="tx2">
                  <a:lumMod val="50000"/>
                </a:schemeClr>
              </a:solidFill>
              <a:latin typeface="Yu Mincho" panose="02020400000000000000" pitchFamily="18" charset="-128"/>
              <a:ea typeface="Yu Mincho" panose="02020400000000000000" pitchFamily="18" charset="-128"/>
              <a:cs typeface="Yu Gothic" charset="-128"/>
            </a:endParaRPr>
          </a:p>
        </p:txBody>
      </p:sp>
      <p:sp>
        <p:nvSpPr>
          <p:cNvPr id="36" name="角丸四角形 46">
            <a:extLst>
              <a:ext uri="{FF2B5EF4-FFF2-40B4-BE49-F238E27FC236}">
                <a16:creationId xmlns:a16="http://schemas.microsoft.com/office/drawing/2014/main" id="{ADECCBDE-922C-424C-B3C1-8FB469883B68}"/>
              </a:ext>
            </a:extLst>
          </p:cNvPr>
          <p:cNvSpPr/>
          <p:nvPr/>
        </p:nvSpPr>
        <p:spPr>
          <a:xfrm>
            <a:off x="5203115" y="4771369"/>
            <a:ext cx="1696866" cy="632677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400">
              <a:solidFill>
                <a:srgbClr val="242424"/>
              </a:solidFill>
              <a:latin typeface="Tsukushi A Round Gothic Regular" panose="02020400000000000000" pitchFamily="18" charset="-128"/>
              <a:ea typeface="Tsukushi A Round Gothic Regular" panose="02020400000000000000" pitchFamily="18" charset="-128"/>
            </a:endParaRPr>
          </a:p>
        </p:txBody>
      </p:sp>
      <p:sp>
        <p:nvSpPr>
          <p:cNvPr id="37" name="テキスト ボックス 35">
            <a:extLst>
              <a:ext uri="{FF2B5EF4-FFF2-40B4-BE49-F238E27FC236}">
                <a16:creationId xmlns:a16="http://schemas.microsoft.com/office/drawing/2014/main" id="{3E36691E-69D0-4F17-BDF1-32DF52F2A2F2}"/>
              </a:ext>
            </a:extLst>
          </p:cNvPr>
          <p:cNvSpPr txBox="1"/>
          <p:nvPr/>
        </p:nvSpPr>
        <p:spPr>
          <a:xfrm>
            <a:off x="5203115" y="4901577"/>
            <a:ext cx="1705527" cy="40011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ja-JP" sz="2000" b="1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Yu Gothic" charset="-128"/>
              </a:rPr>
              <a:t>3D</a:t>
            </a:r>
            <a:r>
              <a:rPr lang="ja-JP" altLang="en-US" sz="2000" b="1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Yu Gothic" charset="-128"/>
              </a:rPr>
              <a:t>顔形状</a:t>
            </a:r>
            <a:r>
              <a:rPr lang="en-US" altLang="ja-JP" sz="2000" b="1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Yu Gothic" charset="-128"/>
              </a:rPr>
              <a:t>A</a:t>
            </a:r>
            <a:endParaRPr kumimoji="1" lang="ja-JP" altLang="en-US" sz="2000" b="1" dirty="0">
              <a:solidFill>
                <a:schemeClr val="bg1"/>
              </a:solidFill>
              <a:latin typeface="Yu Mincho" panose="02020400000000000000" pitchFamily="18" charset="-128"/>
              <a:ea typeface="Yu Mincho" panose="02020400000000000000" pitchFamily="18" charset="-128"/>
              <a:cs typeface="Yu Gothic" charset="-128"/>
            </a:endParaRPr>
          </a:p>
        </p:txBody>
      </p:sp>
      <p:sp>
        <p:nvSpPr>
          <p:cNvPr id="38" name="角丸四角形 49">
            <a:extLst>
              <a:ext uri="{FF2B5EF4-FFF2-40B4-BE49-F238E27FC236}">
                <a16:creationId xmlns:a16="http://schemas.microsoft.com/office/drawing/2014/main" id="{D61A24E2-04C8-47BC-B983-7487A072FD41}"/>
              </a:ext>
            </a:extLst>
          </p:cNvPr>
          <p:cNvSpPr/>
          <p:nvPr/>
        </p:nvSpPr>
        <p:spPr>
          <a:xfrm>
            <a:off x="7066422" y="4795638"/>
            <a:ext cx="1057290" cy="617501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400">
              <a:solidFill>
                <a:srgbClr val="242424"/>
              </a:solidFill>
              <a:latin typeface="Tsukushi A Round Gothic Regular" panose="02020400000000000000" pitchFamily="18" charset="-128"/>
              <a:ea typeface="Tsukushi A Round Gothic Regular" panose="02020400000000000000" pitchFamily="18" charset="-128"/>
            </a:endParaRPr>
          </a:p>
        </p:txBody>
      </p:sp>
      <p:sp>
        <p:nvSpPr>
          <p:cNvPr id="39" name="テキスト ボックス 36">
            <a:extLst>
              <a:ext uri="{FF2B5EF4-FFF2-40B4-BE49-F238E27FC236}">
                <a16:creationId xmlns:a16="http://schemas.microsoft.com/office/drawing/2014/main" id="{0EE64882-E87B-486D-A661-E5A771309FE7}"/>
              </a:ext>
            </a:extLst>
          </p:cNvPr>
          <p:cNvSpPr txBox="1"/>
          <p:nvPr/>
        </p:nvSpPr>
        <p:spPr>
          <a:xfrm>
            <a:off x="7057762" y="4885359"/>
            <a:ext cx="1057289" cy="40011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Yu Gothic" charset="-128"/>
              </a:rPr>
              <a:t>表情</a:t>
            </a:r>
            <a:r>
              <a:rPr lang="en-US" altLang="ja-JP" sz="2000" b="1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Yu Gothic" charset="-128"/>
              </a:rPr>
              <a:t>A</a:t>
            </a:r>
            <a:endParaRPr kumimoji="1" lang="ja-JP" altLang="en-US" sz="2000" b="1" dirty="0">
              <a:solidFill>
                <a:schemeClr val="bg1"/>
              </a:solidFill>
              <a:latin typeface="Yu Mincho" panose="02020400000000000000" pitchFamily="18" charset="-128"/>
              <a:ea typeface="Yu Mincho" panose="02020400000000000000" pitchFamily="18" charset="-128"/>
              <a:cs typeface="Yu Gothic" charset="-128"/>
            </a:endParaRPr>
          </a:p>
        </p:txBody>
      </p:sp>
      <p:sp>
        <p:nvSpPr>
          <p:cNvPr id="40" name="テキスト ボックス 53">
            <a:extLst>
              <a:ext uri="{FF2B5EF4-FFF2-40B4-BE49-F238E27FC236}">
                <a16:creationId xmlns:a16="http://schemas.microsoft.com/office/drawing/2014/main" id="{79AA7784-C4E6-4F0F-B116-5ADAD96AA8DB}"/>
              </a:ext>
            </a:extLst>
          </p:cNvPr>
          <p:cNvSpPr txBox="1"/>
          <p:nvPr/>
        </p:nvSpPr>
        <p:spPr>
          <a:xfrm>
            <a:off x="12629142" y="5805495"/>
            <a:ext cx="2248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Yu Gothic" charset="-128"/>
              </a:rPr>
              <a:t>リファイン映像</a:t>
            </a:r>
            <a:endParaRPr kumimoji="1" lang="ja-JP" altLang="en-US" sz="2000" b="1" dirty="0">
              <a:solidFill>
                <a:schemeClr val="bg1"/>
              </a:solidFill>
              <a:latin typeface="Yu Mincho" panose="02020400000000000000" pitchFamily="18" charset="-128"/>
              <a:ea typeface="Yu Mincho" panose="02020400000000000000" pitchFamily="18" charset="-128"/>
              <a:cs typeface="Yu Gothic" charset="-128"/>
            </a:endParaRPr>
          </a:p>
        </p:txBody>
      </p:sp>
      <p:sp>
        <p:nvSpPr>
          <p:cNvPr id="41" name="右矢印 56">
            <a:extLst>
              <a:ext uri="{FF2B5EF4-FFF2-40B4-BE49-F238E27FC236}">
                <a16:creationId xmlns:a16="http://schemas.microsoft.com/office/drawing/2014/main" id="{8399420B-721B-46C2-87FB-646C9B44FD35}"/>
              </a:ext>
            </a:extLst>
          </p:cNvPr>
          <p:cNvSpPr/>
          <p:nvPr/>
        </p:nvSpPr>
        <p:spPr>
          <a:xfrm rot="5400000">
            <a:off x="7047430" y="5922802"/>
            <a:ext cx="1095273" cy="608862"/>
          </a:xfrm>
          <a:prstGeom prst="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400">
              <a:solidFill>
                <a:srgbClr val="242424"/>
              </a:solidFill>
              <a:latin typeface="Tsukushi A Round Gothic Regular" panose="02020400000000000000" pitchFamily="18" charset="-128"/>
              <a:ea typeface="Tsukushi A Round Gothic Regular" panose="02020400000000000000" pitchFamily="18" charset="-128"/>
            </a:endParaRPr>
          </a:p>
        </p:txBody>
      </p:sp>
      <p:sp>
        <p:nvSpPr>
          <p:cNvPr id="42" name="正方形/長方形 2">
            <a:extLst>
              <a:ext uri="{FF2B5EF4-FFF2-40B4-BE49-F238E27FC236}">
                <a16:creationId xmlns:a16="http://schemas.microsoft.com/office/drawing/2014/main" id="{79978849-9F9C-432C-A82D-C29EC81650F8}"/>
              </a:ext>
            </a:extLst>
          </p:cNvPr>
          <p:cNvSpPr/>
          <p:nvPr/>
        </p:nvSpPr>
        <p:spPr>
          <a:xfrm>
            <a:off x="2954843" y="6538897"/>
            <a:ext cx="174247" cy="142400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400">
              <a:solidFill>
                <a:srgbClr val="242424"/>
              </a:solidFill>
              <a:latin typeface="Tsukushi A Round Gothic Regular" panose="02020400000000000000" pitchFamily="18" charset="-128"/>
              <a:ea typeface="Tsukushi A Round Gothic Regular" panose="02020400000000000000" pitchFamily="18" charset="-128"/>
            </a:endParaRPr>
          </a:p>
        </p:txBody>
      </p:sp>
      <p:sp>
        <p:nvSpPr>
          <p:cNvPr id="43" name="正方形/長方形 5">
            <a:extLst>
              <a:ext uri="{FF2B5EF4-FFF2-40B4-BE49-F238E27FC236}">
                <a16:creationId xmlns:a16="http://schemas.microsoft.com/office/drawing/2014/main" id="{2E9E5AE5-991F-4A49-8FAC-8BB3D47B5A3B}"/>
              </a:ext>
            </a:extLst>
          </p:cNvPr>
          <p:cNvSpPr/>
          <p:nvPr/>
        </p:nvSpPr>
        <p:spPr>
          <a:xfrm>
            <a:off x="3275793" y="6627897"/>
            <a:ext cx="175896" cy="124600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400">
              <a:solidFill>
                <a:srgbClr val="242424"/>
              </a:solidFill>
              <a:latin typeface="Tsukushi A Round Gothic Regular" panose="02020400000000000000" pitchFamily="18" charset="-128"/>
              <a:ea typeface="Tsukushi A Round Gothic Regular" panose="02020400000000000000" pitchFamily="18" charset="-128"/>
            </a:endParaRPr>
          </a:p>
        </p:txBody>
      </p:sp>
      <p:sp>
        <p:nvSpPr>
          <p:cNvPr id="44" name="正方形/長方形 6">
            <a:extLst>
              <a:ext uri="{FF2B5EF4-FFF2-40B4-BE49-F238E27FC236}">
                <a16:creationId xmlns:a16="http://schemas.microsoft.com/office/drawing/2014/main" id="{75089A1C-515C-40D8-BB09-4226368DA528}"/>
              </a:ext>
            </a:extLst>
          </p:cNvPr>
          <p:cNvSpPr/>
          <p:nvPr/>
        </p:nvSpPr>
        <p:spPr>
          <a:xfrm>
            <a:off x="3598392" y="6737066"/>
            <a:ext cx="175897" cy="10680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400">
              <a:solidFill>
                <a:srgbClr val="242424"/>
              </a:solidFill>
              <a:latin typeface="Tsukushi A Round Gothic Regular" panose="02020400000000000000" pitchFamily="18" charset="-128"/>
              <a:ea typeface="Tsukushi A Round Gothic Regular" panose="02020400000000000000" pitchFamily="18" charset="-128"/>
            </a:endParaRPr>
          </a:p>
        </p:txBody>
      </p:sp>
      <p:sp>
        <p:nvSpPr>
          <p:cNvPr id="45" name="正方形/長方形 8">
            <a:extLst>
              <a:ext uri="{FF2B5EF4-FFF2-40B4-BE49-F238E27FC236}">
                <a16:creationId xmlns:a16="http://schemas.microsoft.com/office/drawing/2014/main" id="{7E92234D-116F-4F70-9529-374C4322570F}"/>
              </a:ext>
            </a:extLst>
          </p:cNvPr>
          <p:cNvSpPr/>
          <p:nvPr/>
        </p:nvSpPr>
        <p:spPr>
          <a:xfrm>
            <a:off x="3908698" y="6837665"/>
            <a:ext cx="175897" cy="8900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400">
              <a:solidFill>
                <a:srgbClr val="242424"/>
              </a:solidFill>
              <a:latin typeface="Tsukushi A Round Gothic Regular" panose="02020400000000000000" pitchFamily="18" charset="-128"/>
              <a:ea typeface="Tsukushi A Round Gothic Regular" panose="02020400000000000000" pitchFamily="18" charset="-128"/>
            </a:endParaRPr>
          </a:p>
        </p:txBody>
      </p:sp>
      <p:sp>
        <p:nvSpPr>
          <p:cNvPr id="46" name="正方形/長方形 9">
            <a:extLst>
              <a:ext uri="{FF2B5EF4-FFF2-40B4-BE49-F238E27FC236}">
                <a16:creationId xmlns:a16="http://schemas.microsoft.com/office/drawing/2014/main" id="{6D6804CA-BABA-4D8F-8C9D-55DC4A092D92}"/>
              </a:ext>
            </a:extLst>
          </p:cNvPr>
          <p:cNvSpPr/>
          <p:nvPr/>
        </p:nvSpPr>
        <p:spPr>
          <a:xfrm>
            <a:off x="4219005" y="6928717"/>
            <a:ext cx="175897" cy="7120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400">
              <a:solidFill>
                <a:srgbClr val="242424"/>
              </a:solidFill>
              <a:latin typeface="Tsukushi A Round Gothic Regular" panose="02020400000000000000" pitchFamily="18" charset="-128"/>
              <a:ea typeface="Tsukushi A Round Gothic Regular" panose="02020400000000000000" pitchFamily="18" charset="-128"/>
            </a:endParaRPr>
          </a:p>
        </p:txBody>
      </p:sp>
      <p:sp>
        <p:nvSpPr>
          <p:cNvPr id="47" name="正方形/長方形 10">
            <a:extLst>
              <a:ext uri="{FF2B5EF4-FFF2-40B4-BE49-F238E27FC236}">
                <a16:creationId xmlns:a16="http://schemas.microsoft.com/office/drawing/2014/main" id="{B0E4DF69-3694-4F61-9E97-5613DF9E58BC}"/>
              </a:ext>
            </a:extLst>
          </p:cNvPr>
          <p:cNvSpPr/>
          <p:nvPr/>
        </p:nvSpPr>
        <p:spPr>
          <a:xfrm>
            <a:off x="4537334" y="7009717"/>
            <a:ext cx="175897" cy="53400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400">
              <a:solidFill>
                <a:srgbClr val="242424"/>
              </a:solidFill>
              <a:latin typeface="Tsukushi A Round Gothic Regular" panose="02020400000000000000" pitchFamily="18" charset="-128"/>
              <a:ea typeface="Tsukushi A Round Gothic Regular" panose="02020400000000000000" pitchFamily="18" charset="-128"/>
            </a:endParaRPr>
          </a:p>
        </p:txBody>
      </p:sp>
      <p:sp>
        <p:nvSpPr>
          <p:cNvPr id="48" name="正方形/長方形 11">
            <a:extLst>
              <a:ext uri="{FF2B5EF4-FFF2-40B4-BE49-F238E27FC236}">
                <a16:creationId xmlns:a16="http://schemas.microsoft.com/office/drawing/2014/main" id="{871F111C-F9D5-43B8-AB5D-DF4FB9BB9DBE}"/>
              </a:ext>
            </a:extLst>
          </p:cNvPr>
          <p:cNvSpPr/>
          <p:nvPr/>
        </p:nvSpPr>
        <p:spPr>
          <a:xfrm>
            <a:off x="4817230" y="7114341"/>
            <a:ext cx="175897" cy="35600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400">
              <a:solidFill>
                <a:srgbClr val="242424"/>
              </a:solidFill>
              <a:latin typeface="Tsukushi A Round Gothic Regular" panose="02020400000000000000" pitchFamily="18" charset="-128"/>
              <a:ea typeface="Tsukushi A Round Gothic Regular" panose="02020400000000000000" pitchFamily="18" charset="-128"/>
            </a:endParaRPr>
          </a:p>
        </p:txBody>
      </p:sp>
      <p:sp>
        <p:nvSpPr>
          <p:cNvPr id="49" name="正方形/長方形 2">
            <a:extLst>
              <a:ext uri="{FF2B5EF4-FFF2-40B4-BE49-F238E27FC236}">
                <a16:creationId xmlns:a16="http://schemas.microsoft.com/office/drawing/2014/main" id="{57653A50-65BB-4D42-B4B2-3FB0BCCC5A0E}"/>
              </a:ext>
            </a:extLst>
          </p:cNvPr>
          <p:cNvSpPr/>
          <p:nvPr/>
        </p:nvSpPr>
        <p:spPr>
          <a:xfrm>
            <a:off x="10260844" y="5300770"/>
            <a:ext cx="174247" cy="142400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400">
              <a:solidFill>
                <a:srgbClr val="242424"/>
              </a:solidFill>
              <a:latin typeface="Tsukushi A Round Gothic Regular" panose="02020400000000000000" pitchFamily="18" charset="-128"/>
              <a:ea typeface="Tsukushi A Round Gothic Regular" panose="02020400000000000000" pitchFamily="18" charset="-128"/>
            </a:endParaRPr>
          </a:p>
        </p:txBody>
      </p:sp>
      <p:sp>
        <p:nvSpPr>
          <p:cNvPr id="50" name="正方形/長方形 6">
            <a:extLst>
              <a:ext uri="{FF2B5EF4-FFF2-40B4-BE49-F238E27FC236}">
                <a16:creationId xmlns:a16="http://schemas.microsoft.com/office/drawing/2014/main" id="{9540721E-7770-4EDF-AC5A-772F7D354366}"/>
              </a:ext>
            </a:extLst>
          </p:cNvPr>
          <p:cNvSpPr/>
          <p:nvPr/>
        </p:nvSpPr>
        <p:spPr>
          <a:xfrm>
            <a:off x="10581793" y="5474164"/>
            <a:ext cx="175897" cy="10680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400">
              <a:solidFill>
                <a:srgbClr val="242424"/>
              </a:solidFill>
              <a:latin typeface="Tsukushi A Round Gothic Regular" panose="02020400000000000000" pitchFamily="18" charset="-128"/>
              <a:ea typeface="Tsukushi A Round Gothic Regular" panose="02020400000000000000" pitchFamily="18" charset="-128"/>
            </a:endParaRPr>
          </a:p>
        </p:txBody>
      </p:sp>
      <p:sp>
        <p:nvSpPr>
          <p:cNvPr id="51" name="正方形/長方形 9">
            <a:extLst>
              <a:ext uri="{FF2B5EF4-FFF2-40B4-BE49-F238E27FC236}">
                <a16:creationId xmlns:a16="http://schemas.microsoft.com/office/drawing/2014/main" id="{F664CF77-C4DE-4FF8-A46C-34554E648E1D}"/>
              </a:ext>
            </a:extLst>
          </p:cNvPr>
          <p:cNvSpPr/>
          <p:nvPr/>
        </p:nvSpPr>
        <p:spPr>
          <a:xfrm>
            <a:off x="10911594" y="5641112"/>
            <a:ext cx="175897" cy="7120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400">
              <a:solidFill>
                <a:srgbClr val="242424"/>
              </a:solidFill>
              <a:latin typeface="Tsukushi A Round Gothic Regular" panose="02020400000000000000" pitchFamily="18" charset="-128"/>
              <a:ea typeface="Tsukushi A Round Gothic Regular" panose="02020400000000000000" pitchFamily="18" charset="-128"/>
            </a:endParaRPr>
          </a:p>
        </p:txBody>
      </p:sp>
      <p:sp>
        <p:nvSpPr>
          <p:cNvPr id="52" name="正方形/長方形 11">
            <a:extLst>
              <a:ext uri="{FF2B5EF4-FFF2-40B4-BE49-F238E27FC236}">
                <a16:creationId xmlns:a16="http://schemas.microsoft.com/office/drawing/2014/main" id="{79C82016-1DBF-472C-8D36-BCA5F9446198}"/>
              </a:ext>
            </a:extLst>
          </p:cNvPr>
          <p:cNvSpPr/>
          <p:nvPr/>
        </p:nvSpPr>
        <p:spPr>
          <a:xfrm>
            <a:off x="11246117" y="5819112"/>
            <a:ext cx="175897" cy="35600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400">
              <a:solidFill>
                <a:srgbClr val="242424"/>
              </a:solidFill>
              <a:latin typeface="Tsukushi A Round Gothic Regular" panose="02020400000000000000" pitchFamily="18" charset="-128"/>
              <a:ea typeface="Tsukushi A Round Gothic Regular" panose="02020400000000000000" pitchFamily="18" charset="-128"/>
            </a:endParaRPr>
          </a:p>
        </p:txBody>
      </p:sp>
      <p:sp>
        <p:nvSpPr>
          <p:cNvPr id="53" name="正方形/長方形 9">
            <a:extLst>
              <a:ext uri="{FF2B5EF4-FFF2-40B4-BE49-F238E27FC236}">
                <a16:creationId xmlns:a16="http://schemas.microsoft.com/office/drawing/2014/main" id="{0575DEA5-D08C-446C-89C7-5DC25E592704}"/>
              </a:ext>
            </a:extLst>
          </p:cNvPr>
          <p:cNvSpPr/>
          <p:nvPr/>
        </p:nvSpPr>
        <p:spPr>
          <a:xfrm>
            <a:off x="11556423" y="5636493"/>
            <a:ext cx="175897" cy="7120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400">
              <a:solidFill>
                <a:srgbClr val="242424"/>
              </a:solidFill>
              <a:latin typeface="Tsukushi A Round Gothic Regular" panose="02020400000000000000" pitchFamily="18" charset="-128"/>
              <a:ea typeface="Tsukushi A Round Gothic Regular" panose="02020400000000000000" pitchFamily="18" charset="-128"/>
            </a:endParaRPr>
          </a:p>
        </p:txBody>
      </p:sp>
      <p:sp>
        <p:nvSpPr>
          <p:cNvPr id="54" name="正方形/長方形 6">
            <a:extLst>
              <a:ext uri="{FF2B5EF4-FFF2-40B4-BE49-F238E27FC236}">
                <a16:creationId xmlns:a16="http://schemas.microsoft.com/office/drawing/2014/main" id="{68EC7EDE-9286-4D1D-A2A6-AEB690C46B8A}"/>
              </a:ext>
            </a:extLst>
          </p:cNvPr>
          <p:cNvSpPr/>
          <p:nvPr/>
        </p:nvSpPr>
        <p:spPr>
          <a:xfrm>
            <a:off x="11853053" y="5472927"/>
            <a:ext cx="175897" cy="10680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400">
              <a:solidFill>
                <a:srgbClr val="242424"/>
              </a:solidFill>
              <a:latin typeface="Tsukushi A Round Gothic Regular" panose="02020400000000000000" pitchFamily="18" charset="-128"/>
              <a:ea typeface="Tsukushi A Round Gothic Regular" panose="02020400000000000000" pitchFamily="18" charset="-128"/>
            </a:endParaRPr>
          </a:p>
        </p:txBody>
      </p:sp>
      <p:sp>
        <p:nvSpPr>
          <p:cNvPr id="55" name="正方形/長方形 2">
            <a:extLst>
              <a:ext uri="{FF2B5EF4-FFF2-40B4-BE49-F238E27FC236}">
                <a16:creationId xmlns:a16="http://schemas.microsoft.com/office/drawing/2014/main" id="{9288CDC4-9838-4D17-AB5F-B21AA0F2D0D8}"/>
              </a:ext>
            </a:extLst>
          </p:cNvPr>
          <p:cNvSpPr/>
          <p:nvPr/>
        </p:nvSpPr>
        <p:spPr>
          <a:xfrm>
            <a:off x="12155474" y="5300770"/>
            <a:ext cx="174247" cy="142400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400">
              <a:solidFill>
                <a:srgbClr val="242424"/>
              </a:solidFill>
              <a:latin typeface="Tsukushi A Round Gothic Regular" panose="02020400000000000000" pitchFamily="18" charset="-128"/>
              <a:ea typeface="Tsukushi A Round Gothic Regular" panose="02020400000000000000" pitchFamily="18" charset="-128"/>
            </a:endParaRPr>
          </a:p>
        </p:txBody>
      </p:sp>
      <p:sp>
        <p:nvSpPr>
          <p:cNvPr id="56" name="角丸四角形 46">
            <a:extLst>
              <a:ext uri="{FF2B5EF4-FFF2-40B4-BE49-F238E27FC236}">
                <a16:creationId xmlns:a16="http://schemas.microsoft.com/office/drawing/2014/main" id="{E0F91C0E-C987-4584-936E-8FF672C321BF}"/>
              </a:ext>
            </a:extLst>
          </p:cNvPr>
          <p:cNvSpPr/>
          <p:nvPr/>
        </p:nvSpPr>
        <p:spPr>
          <a:xfrm>
            <a:off x="5203115" y="6930619"/>
            <a:ext cx="1696866" cy="632677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400">
              <a:solidFill>
                <a:srgbClr val="242424"/>
              </a:solidFill>
              <a:latin typeface="Tsukushi A Round Gothic Regular" panose="02020400000000000000" pitchFamily="18" charset="-128"/>
              <a:ea typeface="Tsukushi A Round Gothic Regular" panose="02020400000000000000" pitchFamily="18" charset="-128"/>
            </a:endParaRPr>
          </a:p>
        </p:txBody>
      </p:sp>
      <p:sp>
        <p:nvSpPr>
          <p:cNvPr id="57" name="テキスト ボックス 35">
            <a:extLst>
              <a:ext uri="{FF2B5EF4-FFF2-40B4-BE49-F238E27FC236}">
                <a16:creationId xmlns:a16="http://schemas.microsoft.com/office/drawing/2014/main" id="{501EAA4F-476C-4942-911E-8F15119E152F}"/>
              </a:ext>
            </a:extLst>
          </p:cNvPr>
          <p:cNvSpPr txBox="1"/>
          <p:nvPr/>
        </p:nvSpPr>
        <p:spPr>
          <a:xfrm>
            <a:off x="5203115" y="7060826"/>
            <a:ext cx="1705527" cy="40011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ja-JP" sz="2000" b="1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Yu Gothic" charset="-128"/>
              </a:rPr>
              <a:t>3D</a:t>
            </a:r>
            <a:r>
              <a:rPr lang="ja-JP" altLang="en-US" sz="2000" b="1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Yu Gothic" charset="-128"/>
              </a:rPr>
              <a:t>顔形状</a:t>
            </a:r>
            <a:r>
              <a:rPr lang="en-US" altLang="ja-JP" sz="2000" b="1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Yu Gothic" charset="-128"/>
              </a:rPr>
              <a:t>B</a:t>
            </a:r>
            <a:endParaRPr kumimoji="1" lang="ja-JP" altLang="en-US" sz="2000" b="1" dirty="0">
              <a:solidFill>
                <a:schemeClr val="bg1"/>
              </a:solidFill>
              <a:latin typeface="Yu Mincho" panose="02020400000000000000" pitchFamily="18" charset="-128"/>
              <a:ea typeface="Yu Mincho" panose="02020400000000000000" pitchFamily="18" charset="-128"/>
              <a:cs typeface="Yu Gothic" charset="-128"/>
            </a:endParaRPr>
          </a:p>
        </p:txBody>
      </p:sp>
      <p:sp>
        <p:nvSpPr>
          <p:cNvPr id="58" name="角丸四角形 49">
            <a:extLst>
              <a:ext uri="{FF2B5EF4-FFF2-40B4-BE49-F238E27FC236}">
                <a16:creationId xmlns:a16="http://schemas.microsoft.com/office/drawing/2014/main" id="{43A6BA41-562B-4938-B016-D960E59F6CEC}"/>
              </a:ext>
            </a:extLst>
          </p:cNvPr>
          <p:cNvSpPr/>
          <p:nvPr/>
        </p:nvSpPr>
        <p:spPr>
          <a:xfrm>
            <a:off x="7066422" y="6954888"/>
            <a:ext cx="1057290" cy="617501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400">
              <a:solidFill>
                <a:srgbClr val="242424"/>
              </a:solidFill>
              <a:latin typeface="Tsukushi A Round Gothic Regular" panose="02020400000000000000" pitchFamily="18" charset="-128"/>
              <a:ea typeface="Tsukushi A Round Gothic Regular" panose="02020400000000000000" pitchFamily="18" charset="-128"/>
            </a:endParaRPr>
          </a:p>
        </p:txBody>
      </p:sp>
      <p:sp>
        <p:nvSpPr>
          <p:cNvPr id="59" name="テキスト ボックス 36">
            <a:extLst>
              <a:ext uri="{FF2B5EF4-FFF2-40B4-BE49-F238E27FC236}">
                <a16:creationId xmlns:a16="http://schemas.microsoft.com/office/drawing/2014/main" id="{8AA44AE4-E57F-4CEA-B200-14C262393665}"/>
              </a:ext>
            </a:extLst>
          </p:cNvPr>
          <p:cNvSpPr txBox="1"/>
          <p:nvPr/>
        </p:nvSpPr>
        <p:spPr>
          <a:xfrm>
            <a:off x="7057762" y="7044610"/>
            <a:ext cx="1057289" cy="40011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Yu Gothic" charset="-128"/>
              </a:rPr>
              <a:t>表情</a:t>
            </a:r>
            <a:r>
              <a:rPr lang="en-US" altLang="ja-JP" sz="2000" b="1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Yu Gothic" charset="-128"/>
              </a:rPr>
              <a:t>B</a:t>
            </a:r>
            <a:endParaRPr kumimoji="1" lang="ja-JP" altLang="en-US" sz="2000" b="1" dirty="0">
              <a:solidFill>
                <a:schemeClr val="bg1"/>
              </a:solidFill>
              <a:latin typeface="Yu Mincho" panose="02020400000000000000" pitchFamily="18" charset="-128"/>
              <a:ea typeface="Yu Mincho" panose="02020400000000000000" pitchFamily="18" charset="-128"/>
              <a:cs typeface="Yu Gothic" charset="-128"/>
            </a:endParaRPr>
          </a:p>
        </p:txBody>
      </p:sp>
      <p:sp>
        <p:nvSpPr>
          <p:cNvPr id="60" name="TextBox 6">
            <a:extLst>
              <a:ext uri="{FF2B5EF4-FFF2-40B4-BE49-F238E27FC236}">
                <a16:creationId xmlns:a16="http://schemas.microsoft.com/office/drawing/2014/main" id="{39A4EBBE-8959-1E4D-A095-7B9FADAFBC9B}"/>
              </a:ext>
            </a:extLst>
          </p:cNvPr>
          <p:cNvSpPr txBox="1"/>
          <p:nvPr/>
        </p:nvSpPr>
        <p:spPr>
          <a:xfrm>
            <a:off x="2930949" y="3437731"/>
            <a:ext cx="5434797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20"/>
              </a:lnSpc>
            </a:pPr>
            <a:r>
              <a:rPr lang="en-US" sz="2800" b="1" dirty="0">
                <a:solidFill>
                  <a:schemeClr val="tx2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3D Dense Face Tracking Network</a:t>
            </a:r>
            <a:r>
              <a:rPr lang="ja-JP" altLang="en-US" sz="2800" b="1">
                <a:solidFill>
                  <a:schemeClr val="tx2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 </a:t>
            </a:r>
          </a:p>
        </p:txBody>
      </p:sp>
      <p:sp>
        <p:nvSpPr>
          <p:cNvPr id="96" name="TextBox 6">
            <a:extLst>
              <a:ext uri="{FF2B5EF4-FFF2-40B4-BE49-F238E27FC236}">
                <a16:creationId xmlns:a16="http://schemas.microsoft.com/office/drawing/2014/main" id="{55FB5A7A-05FD-8745-89C0-8E4E574DFED4}"/>
              </a:ext>
            </a:extLst>
          </p:cNvPr>
          <p:cNvSpPr txBox="1"/>
          <p:nvPr/>
        </p:nvSpPr>
        <p:spPr>
          <a:xfrm>
            <a:off x="9911742" y="3437731"/>
            <a:ext cx="5434797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20"/>
              </a:lnSpc>
            </a:pPr>
            <a:r>
              <a:rPr lang="en-US" sz="2800" b="1" dirty="0">
                <a:solidFill>
                  <a:schemeClr val="tx2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Neural Rendering</a:t>
            </a:r>
            <a:endParaRPr lang="ja-JP" altLang="en-US" sz="2800" b="1">
              <a:solidFill>
                <a:schemeClr val="tx2"/>
              </a:solidFill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97" name="テキスト ボックス 57">
            <a:extLst>
              <a:ext uri="{FF2B5EF4-FFF2-40B4-BE49-F238E27FC236}">
                <a16:creationId xmlns:a16="http://schemas.microsoft.com/office/drawing/2014/main" id="{3E3E9520-048E-CC46-A49F-7EE7DE0A9CE4}"/>
              </a:ext>
            </a:extLst>
          </p:cNvPr>
          <p:cNvSpPr txBox="1"/>
          <p:nvPr/>
        </p:nvSpPr>
        <p:spPr>
          <a:xfrm>
            <a:off x="2711094" y="8482905"/>
            <a:ext cx="123269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chemeClr val="tx2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Yu Gothic" charset="-128"/>
              </a:rPr>
              <a:t>3</a:t>
            </a:r>
            <a:r>
              <a:rPr kumimoji="1" lang="ja-JP" altLang="en-US" sz="2800">
                <a:solidFill>
                  <a:schemeClr val="tx2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Yu Gothic" charset="-128"/>
              </a:rPr>
              <a:t>つのディープラーニングのネットワークの推定がデバイス側で同時に走っているにもかかわらず、モバイルやローエンド</a:t>
            </a:r>
            <a:r>
              <a:rPr kumimoji="1" lang="en-US" altLang="ja-JP" sz="2800" dirty="0">
                <a:solidFill>
                  <a:schemeClr val="tx2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Yu Gothic" charset="-128"/>
              </a:rPr>
              <a:t>PC</a:t>
            </a:r>
            <a:r>
              <a:rPr kumimoji="1" lang="ja-JP" altLang="en-US" sz="2800">
                <a:solidFill>
                  <a:schemeClr val="tx2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Yu Gothic" charset="-128"/>
              </a:rPr>
              <a:t>でもリアルタイムで動く</a:t>
            </a:r>
          </a:p>
          <a:p>
            <a:endParaRPr kumimoji="1" lang="ja-JP" altLang="en-US" sz="2800" b="1" dirty="0">
              <a:solidFill>
                <a:schemeClr val="tx2"/>
              </a:solidFill>
              <a:latin typeface="Yu Mincho" panose="02020400000000000000" pitchFamily="18" charset="-128"/>
              <a:ea typeface="Yu Mincho" panose="02020400000000000000" pitchFamily="18" charset="-128"/>
              <a:cs typeface="Yu Gothic" charset="-128"/>
            </a:endParaRPr>
          </a:p>
        </p:txBody>
      </p:sp>
      <p:sp>
        <p:nvSpPr>
          <p:cNvPr id="2" name="TextBox 20">
            <a:extLst>
              <a:ext uri="{FF2B5EF4-FFF2-40B4-BE49-F238E27FC236}">
                <a16:creationId xmlns:a16="http://schemas.microsoft.com/office/drawing/2014/main" id="{9CD903CF-5981-1D23-8E30-708106A35348}"/>
              </a:ext>
            </a:extLst>
          </p:cNvPr>
          <p:cNvSpPr txBox="1"/>
          <p:nvPr/>
        </p:nvSpPr>
        <p:spPr>
          <a:xfrm>
            <a:off x="1143000" y="2425035"/>
            <a:ext cx="12458700" cy="508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ja-JP" altLang="en-US" sz="3000">
                <a:solidFill>
                  <a:schemeClr val="tx2">
                    <a:lumMod val="60000"/>
                    <a:lumOff val="4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画像一枚からリアルタイムで映像を生成する</a:t>
            </a:r>
          </a:p>
        </p:txBody>
      </p:sp>
    </p:spTree>
    <p:extLst>
      <p:ext uri="{BB962C8B-B14F-4D97-AF65-F5344CB8AC3E}">
        <p14:creationId xmlns:p14="http://schemas.microsoft.com/office/powerpoint/2010/main" val="267344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A6BAECDB-E3C4-4BD4-8685-63AEF7F9C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432703">
            <a:off x="10559686" y="-3616214"/>
            <a:ext cx="7256937" cy="698721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028700" y="1150144"/>
            <a:ext cx="16344900" cy="1154162"/>
            <a:chOff x="0" y="161925"/>
            <a:chExt cx="13055601" cy="6453088"/>
          </a:xfrm>
        </p:grpSpPr>
        <p:sp>
          <p:nvSpPr>
            <p:cNvPr id="6" name="TextBox 6"/>
            <p:cNvSpPr txBox="1"/>
            <p:nvPr/>
          </p:nvSpPr>
          <p:spPr>
            <a:xfrm>
              <a:off x="0" y="161925"/>
              <a:ext cx="13055601" cy="64530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000"/>
                </a:lnSpc>
              </a:pPr>
              <a:r>
                <a:rPr lang="en-US" sz="9000" dirty="0">
                  <a:solidFill>
                    <a:schemeClr val="tx2"/>
                  </a:solidFill>
                  <a:latin typeface="Linux Biolinum"/>
                </a:rPr>
                <a:t>Text/Voice to Video Tech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5025433"/>
              <a:ext cx="10468494" cy="5117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20"/>
                </a:lnSpc>
              </a:pPr>
              <a:endParaRPr/>
            </a:p>
          </p:txBody>
        </p:sp>
      </p:grpSp>
      <p:pic>
        <p:nvPicPr>
          <p:cNvPr id="17" name="Picture 19">
            <a:extLst>
              <a:ext uri="{FF2B5EF4-FFF2-40B4-BE49-F238E27FC236}">
                <a16:creationId xmlns:a16="http://schemas.microsoft.com/office/drawing/2014/main" id="{F094FA7B-B0CB-4738-AE4F-9D516D3312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200000">
            <a:off x="14843970" y="9215231"/>
            <a:ext cx="4565087" cy="4498686"/>
          </a:xfrm>
          <a:prstGeom prst="rect">
            <a:avLst/>
          </a:prstGeom>
        </p:spPr>
      </p:pic>
      <p:grpSp>
        <p:nvGrpSpPr>
          <p:cNvPr id="19" name="Picture 25">
            <a:extLst>
              <a:ext uri="{FF2B5EF4-FFF2-40B4-BE49-F238E27FC236}">
                <a16:creationId xmlns:a16="http://schemas.microsoft.com/office/drawing/2014/main" id="{7D92F1A1-ADD0-4DBF-9346-ABE1AFC75ECC}"/>
              </a:ext>
            </a:extLst>
          </p:cNvPr>
          <p:cNvGrpSpPr/>
          <p:nvPr/>
        </p:nvGrpSpPr>
        <p:grpSpPr>
          <a:xfrm rot="2756850">
            <a:off x="-2851671" y="6383344"/>
            <a:ext cx="4550578" cy="4381441"/>
            <a:chOff x="14984011" y="-2190721"/>
            <a:chExt cx="4550578" cy="4381441"/>
          </a:xfrm>
        </p:grpSpPr>
        <p:sp>
          <p:nvSpPr>
            <p:cNvPr id="20" name="フリーフォーム: 図形 19">
              <a:extLst>
                <a:ext uri="{FF2B5EF4-FFF2-40B4-BE49-F238E27FC236}">
                  <a16:creationId xmlns:a16="http://schemas.microsoft.com/office/drawing/2014/main" id="{E530EDEC-0834-4FD0-9528-F5F4FFED3258}"/>
                </a:ext>
              </a:extLst>
            </p:cNvPr>
            <p:cNvSpPr/>
            <p:nvPr/>
          </p:nvSpPr>
          <p:spPr>
            <a:xfrm>
              <a:off x="14984219" y="-2191057"/>
              <a:ext cx="4344051" cy="4027207"/>
            </a:xfrm>
            <a:custGeom>
              <a:avLst/>
              <a:gdLst>
                <a:gd name="connsiteX0" fmla="*/ 1227240 w 4344051"/>
                <a:gd name="connsiteY0" fmla="*/ 59132 h 4027207"/>
                <a:gd name="connsiteX1" fmla="*/ 4017993 w 4344051"/>
                <a:gd name="connsiteY1" fmla="*/ 999048 h 4027207"/>
                <a:gd name="connsiteX2" fmla="*/ 4194378 w 4344051"/>
                <a:gd name="connsiteY2" fmla="*/ 2733100 h 4027207"/>
                <a:gd name="connsiteX3" fmla="*/ 2785712 w 4344051"/>
                <a:gd name="connsiteY3" fmla="*/ 3937191 h 4027207"/>
                <a:gd name="connsiteX4" fmla="*/ 815674 w 4344051"/>
                <a:gd name="connsiteY4" fmla="*/ 3555425 h 4027207"/>
                <a:gd name="connsiteX5" fmla="*/ 52144 w 4344051"/>
                <a:gd name="connsiteY5" fmla="*/ 2585709 h 4027207"/>
                <a:gd name="connsiteX6" fmla="*/ 257524 w 4344051"/>
                <a:gd name="connsiteY6" fmla="*/ 911258 h 4027207"/>
                <a:gd name="connsiteX7" fmla="*/ 1227240 w 4344051"/>
                <a:gd name="connsiteY7" fmla="*/ 59132 h 402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44051" h="4027207">
                  <a:moveTo>
                    <a:pt x="1227240" y="59132"/>
                  </a:moveTo>
                  <a:cubicBezTo>
                    <a:pt x="1770893" y="-182492"/>
                    <a:pt x="3636227" y="353107"/>
                    <a:pt x="4017993" y="999048"/>
                  </a:cubicBezTo>
                  <a:cubicBezTo>
                    <a:pt x="4399758" y="1644988"/>
                    <a:pt x="4429558" y="2086354"/>
                    <a:pt x="4194378" y="2733100"/>
                  </a:cubicBezTo>
                  <a:cubicBezTo>
                    <a:pt x="3959198" y="3379846"/>
                    <a:pt x="3374468" y="3849401"/>
                    <a:pt x="2785712" y="3937191"/>
                  </a:cubicBezTo>
                  <a:cubicBezTo>
                    <a:pt x="2196956" y="4024981"/>
                    <a:pt x="1344830" y="4201366"/>
                    <a:pt x="815674" y="3555425"/>
                  </a:cubicBezTo>
                  <a:cubicBezTo>
                    <a:pt x="286519" y="2909485"/>
                    <a:pt x="81139" y="2849884"/>
                    <a:pt x="52144" y="2585709"/>
                  </a:cubicBezTo>
                  <a:cubicBezTo>
                    <a:pt x="23149" y="2321534"/>
                    <a:pt x="-124242" y="1499209"/>
                    <a:pt x="257524" y="911258"/>
                  </a:cubicBezTo>
                  <a:cubicBezTo>
                    <a:pt x="639289" y="323307"/>
                    <a:pt x="698084" y="294312"/>
                    <a:pt x="1227240" y="5913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80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1" name="フリーフォーム: 図形 20">
              <a:extLst>
                <a:ext uri="{FF2B5EF4-FFF2-40B4-BE49-F238E27FC236}">
                  <a16:creationId xmlns:a16="http://schemas.microsoft.com/office/drawing/2014/main" id="{9C5C81E8-5B0A-48D8-A71D-560A8FD962D3}"/>
                </a:ext>
              </a:extLst>
            </p:cNvPr>
            <p:cNvSpPr/>
            <p:nvPr/>
          </p:nvSpPr>
          <p:spPr>
            <a:xfrm>
              <a:off x="15242169" y="-1149857"/>
              <a:ext cx="3110188" cy="2882364"/>
            </a:xfrm>
            <a:custGeom>
              <a:avLst/>
              <a:gdLst>
                <a:gd name="connsiteX0" fmla="*/ 878278 w 3110188"/>
                <a:gd name="connsiteY0" fmla="*/ 42416 h 2882364"/>
                <a:gd name="connsiteX1" fmla="*/ 2876506 w 3110188"/>
                <a:gd name="connsiteY1" fmla="*/ 714935 h 2882364"/>
                <a:gd name="connsiteX2" fmla="*/ 3002955 w 3110188"/>
                <a:gd name="connsiteY2" fmla="*/ 1956075 h 2882364"/>
                <a:gd name="connsiteX3" fmla="*/ 1993774 w 3110188"/>
                <a:gd name="connsiteY3" fmla="*/ 2817866 h 2882364"/>
                <a:gd name="connsiteX4" fmla="*/ 583498 w 3110188"/>
                <a:gd name="connsiteY4" fmla="*/ 2544831 h 2882364"/>
                <a:gd name="connsiteX5" fmla="*/ 37428 w 3110188"/>
                <a:gd name="connsiteY5" fmla="*/ 1850566 h 2882364"/>
                <a:gd name="connsiteX6" fmla="*/ 184819 w 3110188"/>
                <a:gd name="connsiteY6" fmla="*/ 652113 h 2882364"/>
                <a:gd name="connsiteX7" fmla="*/ 878278 w 3110188"/>
                <a:gd name="connsiteY7" fmla="*/ 42416 h 2882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10188" h="2882364">
                  <a:moveTo>
                    <a:pt x="878278" y="42416"/>
                  </a:moveTo>
                  <a:cubicBezTo>
                    <a:pt x="1267292" y="-130748"/>
                    <a:pt x="2602666" y="252629"/>
                    <a:pt x="2876506" y="714935"/>
                  </a:cubicBezTo>
                  <a:cubicBezTo>
                    <a:pt x="3150346" y="1177241"/>
                    <a:pt x="3171286" y="1492963"/>
                    <a:pt x="3002955" y="1956075"/>
                  </a:cubicBezTo>
                  <a:cubicBezTo>
                    <a:pt x="2834624" y="2419187"/>
                    <a:pt x="2415810" y="2755043"/>
                    <a:pt x="1993774" y="2817866"/>
                  </a:cubicBezTo>
                  <a:cubicBezTo>
                    <a:pt x="1571738" y="2880688"/>
                    <a:pt x="962041" y="3007138"/>
                    <a:pt x="583498" y="2544831"/>
                  </a:cubicBezTo>
                  <a:cubicBezTo>
                    <a:pt x="204954" y="2082524"/>
                    <a:pt x="58369" y="2039838"/>
                    <a:pt x="37428" y="1850566"/>
                  </a:cubicBezTo>
                  <a:cubicBezTo>
                    <a:pt x="16487" y="1661294"/>
                    <a:pt x="-89021" y="1072538"/>
                    <a:pt x="184819" y="652113"/>
                  </a:cubicBezTo>
                  <a:cubicBezTo>
                    <a:pt x="458659" y="231688"/>
                    <a:pt x="499735" y="210747"/>
                    <a:pt x="878278" y="4241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80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25" name="角丸四角形 46">
            <a:extLst>
              <a:ext uri="{FF2B5EF4-FFF2-40B4-BE49-F238E27FC236}">
                <a16:creationId xmlns:a16="http://schemas.microsoft.com/office/drawing/2014/main" id="{0B9A3966-CA17-4459-B687-C447FC9AE290}"/>
              </a:ext>
            </a:extLst>
          </p:cNvPr>
          <p:cNvSpPr/>
          <p:nvPr/>
        </p:nvSpPr>
        <p:spPr>
          <a:xfrm>
            <a:off x="12629141" y="6050929"/>
            <a:ext cx="2351648" cy="632677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400">
              <a:solidFill>
                <a:srgbClr val="242424"/>
              </a:solidFill>
              <a:latin typeface="Tsukushi A Round Gothic Regular" panose="02020400000000000000" pitchFamily="18" charset="-128"/>
              <a:ea typeface="Tsukushi A Round Gothic Regular" panose="02020400000000000000" pitchFamily="18" charset="-128"/>
            </a:endParaRPr>
          </a:p>
        </p:txBody>
      </p:sp>
      <p:sp>
        <p:nvSpPr>
          <p:cNvPr id="26" name="正方形/長方形 2">
            <a:extLst>
              <a:ext uri="{FF2B5EF4-FFF2-40B4-BE49-F238E27FC236}">
                <a16:creationId xmlns:a16="http://schemas.microsoft.com/office/drawing/2014/main" id="{FF8D1055-783F-4D77-8C20-E5F59BB71A1F}"/>
              </a:ext>
            </a:extLst>
          </p:cNvPr>
          <p:cNvSpPr/>
          <p:nvPr/>
        </p:nvSpPr>
        <p:spPr>
          <a:xfrm>
            <a:off x="4895916" y="4765048"/>
            <a:ext cx="174247" cy="142400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400">
              <a:solidFill>
                <a:srgbClr val="242424"/>
              </a:solidFill>
              <a:latin typeface="Tsukushi A Round Gothic Regular" panose="02020400000000000000" pitchFamily="18" charset="-128"/>
              <a:ea typeface="Tsukushi A Round Gothic Regular" panose="02020400000000000000" pitchFamily="18" charset="-128"/>
            </a:endParaRPr>
          </a:p>
        </p:txBody>
      </p:sp>
      <p:sp>
        <p:nvSpPr>
          <p:cNvPr id="27" name="正方形/長方形 5">
            <a:extLst>
              <a:ext uri="{FF2B5EF4-FFF2-40B4-BE49-F238E27FC236}">
                <a16:creationId xmlns:a16="http://schemas.microsoft.com/office/drawing/2014/main" id="{31636F53-E21D-4519-B8D7-B341F6023148}"/>
              </a:ext>
            </a:extLst>
          </p:cNvPr>
          <p:cNvSpPr/>
          <p:nvPr/>
        </p:nvSpPr>
        <p:spPr>
          <a:xfrm>
            <a:off x="5216866" y="4854048"/>
            <a:ext cx="175896" cy="124600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400">
              <a:solidFill>
                <a:srgbClr val="242424"/>
              </a:solidFill>
              <a:latin typeface="Tsukushi A Round Gothic Regular" panose="02020400000000000000" pitchFamily="18" charset="-128"/>
              <a:ea typeface="Tsukushi A Round Gothic Regular" panose="02020400000000000000" pitchFamily="18" charset="-128"/>
            </a:endParaRPr>
          </a:p>
        </p:txBody>
      </p:sp>
      <p:sp>
        <p:nvSpPr>
          <p:cNvPr id="28" name="正方形/長方形 6">
            <a:extLst>
              <a:ext uri="{FF2B5EF4-FFF2-40B4-BE49-F238E27FC236}">
                <a16:creationId xmlns:a16="http://schemas.microsoft.com/office/drawing/2014/main" id="{35F7AFAB-B512-4113-B196-FD596F1D5E42}"/>
              </a:ext>
            </a:extLst>
          </p:cNvPr>
          <p:cNvSpPr/>
          <p:nvPr/>
        </p:nvSpPr>
        <p:spPr>
          <a:xfrm>
            <a:off x="5539465" y="4963217"/>
            <a:ext cx="175897" cy="10680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400">
              <a:solidFill>
                <a:srgbClr val="242424"/>
              </a:solidFill>
              <a:latin typeface="Tsukushi A Round Gothic Regular" panose="02020400000000000000" pitchFamily="18" charset="-128"/>
              <a:ea typeface="Tsukushi A Round Gothic Regular" panose="02020400000000000000" pitchFamily="18" charset="-128"/>
            </a:endParaRPr>
          </a:p>
        </p:txBody>
      </p:sp>
      <p:sp>
        <p:nvSpPr>
          <p:cNvPr id="29" name="正方形/長方形 8">
            <a:extLst>
              <a:ext uri="{FF2B5EF4-FFF2-40B4-BE49-F238E27FC236}">
                <a16:creationId xmlns:a16="http://schemas.microsoft.com/office/drawing/2014/main" id="{0CFF992A-0D67-4F90-B473-E6D039754BA3}"/>
              </a:ext>
            </a:extLst>
          </p:cNvPr>
          <p:cNvSpPr/>
          <p:nvPr/>
        </p:nvSpPr>
        <p:spPr>
          <a:xfrm>
            <a:off x="5849772" y="5063816"/>
            <a:ext cx="175897" cy="8900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400">
              <a:solidFill>
                <a:srgbClr val="242424"/>
              </a:solidFill>
              <a:latin typeface="Tsukushi A Round Gothic Regular" panose="02020400000000000000" pitchFamily="18" charset="-128"/>
              <a:ea typeface="Tsukushi A Round Gothic Regular" panose="02020400000000000000" pitchFamily="18" charset="-128"/>
            </a:endParaRPr>
          </a:p>
        </p:txBody>
      </p:sp>
      <p:sp>
        <p:nvSpPr>
          <p:cNvPr id="30" name="正方形/長方形 9">
            <a:extLst>
              <a:ext uri="{FF2B5EF4-FFF2-40B4-BE49-F238E27FC236}">
                <a16:creationId xmlns:a16="http://schemas.microsoft.com/office/drawing/2014/main" id="{84A1A164-687E-4683-914D-3EF159D13ADF}"/>
              </a:ext>
            </a:extLst>
          </p:cNvPr>
          <p:cNvSpPr/>
          <p:nvPr/>
        </p:nvSpPr>
        <p:spPr>
          <a:xfrm>
            <a:off x="6160078" y="5154868"/>
            <a:ext cx="175897" cy="7120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400">
              <a:solidFill>
                <a:srgbClr val="242424"/>
              </a:solidFill>
              <a:latin typeface="Tsukushi A Round Gothic Regular" panose="02020400000000000000" pitchFamily="18" charset="-128"/>
              <a:ea typeface="Tsukushi A Round Gothic Regular" panose="02020400000000000000" pitchFamily="18" charset="-128"/>
            </a:endParaRPr>
          </a:p>
        </p:txBody>
      </p:sp>
      <p:sp>
        <p:nvSpPr>
          <p:cNvPr id="31" name="正方形/長方形 10">
            <a:extLst>
              <a:ext uri="{FF2B5EF4-FFF2-40B4-BE49-F238E27FC236}">
                <a16:creationId xmlns:a16="http://schemas.microsoft.com/office/drawing/2014/main" id="{A041A27F-F8E8-4AC1-8964-868653E3C609}"/>
              </a:ext>
            </a:extLst>
          </p:cNvPr>
          <p:cNvSpPr/>
          <p:nvPr/>
        </p:nvSpPr>
        <p:spPr>
          <a:xfrm>
            <a:off x="6478407" y="5235868"/>
            <a:ext cx="175897" cy="53400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400">
              <a:solidFill>
                <a:srgbClr val="242424"/>
              </a:solidFill>
              <a:latin typeface="Tsukushi A Round Gothic Regular" panose="02020400000000000000" pitchFamily="18" charset="-128"/>
              <a:ea typeface="Tsukushi A Round Gothic Regular" panose="02020400000000000000" pitchFamily="18" charset="-128"/>
            </a:endParaRPr>
          </a:p>
        </p:txBody>
      </p:sp>
      <p:sp>
        <p:nvSpPr>
          <p:cNvPr id="32" name="正方形/長方形 11">
            <a:extLst>
              <a:ext uri="{FF2B5EF4-FFF2-40B4-BE49-F238E27FC236}">
                <a16:creationId xmlns:a16="http://schemas.microsoft.com/office/drawing/2014/main" id="{97DD6817-3D73-441C-BB38-425CD3ACEEB6}"/>
              </a:ext>
            </a:extLst>
          </p:cNvPr>
          <p:cNvSpPr/>
          <p:nvPr/>
        </p:nvSpPr>
        <p:spPr>
          <a:xfrm>
            <a:off x="6758303" y="5340492"/>
            <a:ext cx="175897" cy="35600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400">
              <a:solidFill>
                <a:srgbClr val="242424"/>
              </a:solidFill>
              <a:latin typeface="Tsukushi A Round Gothic Regular" panose="02020400000000000000" pitchFamily="18" charset="-128"/>
              <a:ea typeface="Tsukushi A Round Gothic Regular" panose="02020400000000000000" pitchFamily="18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6CA73B88-0355-42AA-A528-2C5DE36D227B}"/>
              </a:ext>
            </a:extLst>
          </p:cNvPr>
          <p:cNvSpPr txBox="1"/>
          <p:nvPr/>
        </p:nvSpPr>
        <p:spPr>
          <a:xfrm>
            <a:off x="5392762" y="4426104"/>
            <a:ext cx="21017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>
                <a:solidFill>
                  <a:srgbClr val="242424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Yu Gothic" charset="-128"/>
              </a:rPr>
              <a:t>音声</a:t>
            </a:r>
            <a:r>
              <a:rPr kumimoji="1" lang="en-US" altLang="ja-JP" sz="2000" b="1" dirty="0">
                <a:solidFill>
                  <a:srgbClr val="242424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Yu Gothic" charset="-128"/>
              </a:rPr>
              <a:t>/</a:t>
            </a:r>
            <a:r>
              <a:rPr kumimoji="1" lang="ja-JP" altLang="en-US" sz="2000" b="1">
                <a:solidFill>
                  <a:srgbClr val="242424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Yu Gothic" charset="-128"/>
              </a:rPr>
              <a:t>テキスト</a:t>
            </a:r>
            <a:endParaRPr kumimoji="1" lang="ja-JP" altLang="en-US" sz="2000" b="1" dirty="0">
              <a:solidFill>
                <a:srgbClr val="242424"/>
              </a:solidFill>
              <a:latin typeface="Yu Mincho" panose="02020400000000000000" pitchFamily="18" charset="-128"/>
              <a:ea typeface="Yu Mincho" panose="02020400000000000000" pitchFamily="18" charset="-128"/>
              <a:cs typeface="Yu Gothic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0D4F9C41-C1C1-42C6-B565-D05F48B6F903}"/>
              </a:ext>
            </a:extLst>
          </p:cNvPr>
          <p:cNvSpPr txBox="1"/>
          <p:nvPr/>
        </p:nvSpPr>
        <p:spPr>
          <a:xfrm>
            <a:off x="3402511" y="6353751"/>
            <a:ext cx="12837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>
                <a:solidFill>
                  <a:srgbClr val="242424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Yu Gothic" charset="-128"/>
              </a:rPr>
              <a:t>画像</a:t>
            </a:r>
            <a:endParaRPr kumimoji="1" lang="ja-JP" altLang="en-US" sz="2000" b="1" dirty="0">
              <a:solidFill>
                <a:srgbClr val="242424"/>
              </a:solidFill>
              <a:latin typeface="Yu Mincho" panose="02020400000000000000" pitchFamily="18" charset="-128"/>
              <a:ea typeface="Yu Mincho" panose="02020400000000000000" pitchFamily="18" charset="-128"/>
              <a:cs typeface="Yu Gothic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7C52A508-6D70-4627-99CD-A7458D0AE44C}"/>
              </a:ext>
            </a:extLst>
          </p:cNvPr>
          <p:cNvSpPr txBox="1"/>
          <p:nvPr/>
        </p:nvSpPr>
        <p:spPr>
          <a:xfrm>
            <a:off x="10283201" y="5137463"/>
            <a:ext cx="210172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2000" b="1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Yu Gothic" charset="-128"/>
              </a:rPr>
              <a:t>映像生成</a:t>
            </a:r>
            <a:endParaRPr kumimoji="1" lang="ja-JP" altLang="en-US" sz="2000" b="1" dirty="0">
              <a:solidFill>
                <a:schemeClr val="tx2">
                  <a:lumMod val="50000"/>
                </a:schemeClr>
              </a:solidFill>
              <a:latin typeface="Yu Mincho" panose="02020400000000000000" pitchFamily="18" charset="-128"/>
              <a:ea typeface="Yu Mincho" panose="02020400000000000000" pitchFamily="18" charset="-128"/>
              <a:cs typeface="Yu Gothic" charset="-128"/>
            </a:endParaRPr>
          </a:p>
        </p:txBody>
      </p:sp>
      <p:sp>
        <p:nvSpPr>
          <p:cNvPr id="38" name="角丸四角形 49">
            <a:extLst>
              <a:ext uri="{FF2B5EF4-FFF2-40B4-BE49-F238E27FC236}">
                <a16:creationId xmlns:a16="http://schemas.microsoft.com/office/drawing/2014/main" id="{D61A24E2-04C8-47BC-B983-7487A072FD41}"/>
              </a:ext>
            </a:extLst>
          </p:cNvPr>
          <p:cNvSpPr/>
          <p:nvPr/>
        </p:nvSpPr>
        <p:spPr>
          <a:xfrm>
            <a:off x="7066422" y="5176638"/>
            <a:ext cx="1057290" cy="617501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400">
              <a:solidFill>
                <a:srgbClr val="242424"/>
              </a:solidFill>
              <a:latin typeface="Tsukushi A Round Gothic Regular" panose="02020400000000000000" pitchFamily="18" charset="-128"/>
              <a:ea typeface="Tsukushi A Round Gothic Regular" panose="02020400000000000000" pitchFamily="18" charset="-128"/>
            </a:endParaRPr>
          </a:p>
        </p:txBody>
      </p:sp>
      <p:sp>
        <p:nvSpPr>
          <p:cNvPr id="39" name="テキスト ボックス 36">
            <a:extLst>
              <a:ext uri="{FF2B5EF4-FFF2-40B4-BE49-F238E27FC236}">
                <a16:creationId xmlns:a16="http://schemas.microsoft.com/office/drawing/2014/main" id="{0EE64882-E87B-486D-A661-E5A771309FE7}"/>
              </a:ext>
            </a:extLst>
          </p:cNvPr>
          <p:cNvSpPr txBox="1"/>
          <p:nvPr/>
        </p:nvSpPr>
        <p:spPr>
          <a:xfrm>
            <a:off x="7057762" y="5266359"/>
            <a:ext cx="1057289" cy="40011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Yu Gothic" charset="-128"/>
              </a:rPr>
              <a:t>表情</a:t>
            </a:r>
            <a:r>
              <a:rPr lang="en-US" altLang="ja-JP" sz="2000" b="1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Yu Gothic" charset="-128"/>
              </a:rPr>
              <a:t>A</a:t>
            </a:r>
            <a:endParaRPr kumimoji="1" lang="ja-JP" altLang="en-US" sz="2000" b="1" dirty="0">
              <a:solidFill>
                <a:schemeClr val="bg1"/>
              </a:solidFill>
              <a:latin typeface="Yu Mincho" panose="02020400000000000000" pitchFamily="18" charset="-128"/>
              <a:ea typeface="Yu Mincho" panose="02020400000000000000" pitchFamily="18" charset="-128"/>
              <a:cs typeface="Yu Gothic" charset="-128"/>
            </a:endParaRPr>
          </a:p>
        </p:txBody>
      </p:sp>
      <p:sp>
        <p:nvSpPr>
          <p:cNvPr id="40" name="テキスト ボックス 53">
            <a:extLst>
              <a:ext uri="{FF2B5EF4-FFF2-40B4-BE49-F238E27FC236}">
                <a16:creationId xmlns:a16="http://schemas.microsoft.com/office/drawing/2014/main" id="{79AA7784-C4E6-4F0F-B116-5ADAD96AA8DB}"/>
              </a:ext>
            </a:extLst>
          </p:cNvPr>
          <p:cNvSpPr txBox="1"/>
          <p:nvPr/>
        </p:nvSpPr>
        <p:spPr>
          <a:xfrm>
            <a:off x="12629142" y="6186495"/>
            <a:ext cx="2248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Yu Gothic" charset="-128"/>
              </a:rPr>
              <a:t>リファイン映像</a:t>
            </a:r>
            <a:endParaRPr kumimoji="1" lang="ja-JP" altLang="en-US" sz="2000" b="1" dirty="0">
              <a:solidFill>
                <a:schemeClr val="bg1"/>
              </a:solidFill>
              <a:latin typeface="Yu Mincho" panose="02020400000000000000" pitchFamily="18" charset="-128"/>
              <a:ea typeface="Yu Mincho" panose="02020400000000000000" pitchFamily="18" charset="-128"/>
              <a:cs typeface="Yu Gothic" charset="-128"/>
            </a:endParaRPr>
          </a:p>
        </p:txBody>
      </p:sp>
      <p:sp>
        <p:nvSpPr>
          <p:cNvPr id="41" name="右矢印 56">
            <a:extLst>
              <a:ext uri="{FF2B5EF4-FFF2-40B4-BE49-F238E27FC236}">
                <a16:creationId xmlns:a16="http://schemas.microsoft.com/office/drawing/2014/main" id="{8399420B-721B-46C2-87FB-646C9B44FD35}"/>
              </a:ext>
            </a:extLst>
          </p:cNvPr>
          <p:cNvSpPr/>
          <p:nvPr/>
        </p:nvSpPr>
        <p:spPr>
          <a:xfrm rot="5400000">
            <a:off x="7047430" y="6303802"/>
            <a:ext cx="1095273" cy="608862"/>
          </a:xfrm>
          <a:prstGeom prst="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400">
              <a:solidFill>
                <a:srgbClr val="242424"/>
              </a:solidFill>
              <a:latin typeface="Tsukushi A Round Gothic Regular" panose="02020400000000000000" pitchFamily="18" charset="-128"/>
              <a:ea typeface="Tsukushi A Round Gothic Regular" panose="02020400000000000000" pitchFamily="18" charset="-128"/>
            </a:endParaRPr>
          </a:p>
        </p:txBody>
      </p:sp>
      <p:sp>
        <p:nvSpPr>
          <p:cNvPr id="42" name="正方形/長方形 2">
            <a:extLst>
              <a:ext uri="{FF2B5EF4-FFF2-40B4-BE49-F238E27FC236}">
                <a16:creationId xmlns:a16="http://schemas.microsoft.com/office/drawing/2014/main" id="{79978849-9F9C-432C-A82D-C29EC81650F8}"/>
              </a:ext>
            </a:extLst>
          </p:cNvPr>
          <p:cNvSpPr/>
          <p:nvPr/>
        </p:nvSpPr>
        <p:spPr>
          <a:xfrm>
            <a:off x="2954843" y="6919897"/>
            <a:ext cx="174247" cy="142400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400">
              <a:solidFill>
                <a:srgbClr val="242424"/>
              </a:solidFill>
              <a:latin typeface="Tsukushi A Round Gothic Regular" panose="02020400000000000000" pitchFamily="18" charset="-128"/>
              <a:ea typeface="Tsukushi A Round Gothic Regular" panose="02020400000000000000" pitchFamily="18" charset="-128"/>
            </a:endParaRPr>
          </a:p>
        </p:txBody>
      </p:sp>
      <p:sp>
        <p:nvSpPr>
          <p:cNvPr id="43" name="正方形/長方形 5">
            <a:extLst>
              <a:ext uri="{FF2B5EF4-FFF2-40B4-BE49-F238E27FC236}">
                <a16:creationId xmlns:a16="http://schemas.microsoft.com/office/drawing/2014/main" id="{2E9E5AE5-991F-4A49-8FAC-8BB3D47B5A3B}"/>
              </a:ext>
            </a:extLst>
          </p:cNvPr>
          <p:cNvSpPr/>
          <p:nvPr/>
        </p:nvSpPr>
        <p:spPr>
          <a:xfrm>
            <a:off x="3275793" y="7008897"/>
            <a:ext cx="175896" cy="124600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400">
              <a:solidFill>
                <a:srgbClr val="242424"/>
              </a:solidFill>
              <a:latin typeface="Tsukushi A Round Gothic Regular" panose="02020400000000000000" pitchFamily="18" charset="-128"/>
              <a:ea typeface="Tsukushi A Round Gothic Regular" panose="02020400000000000000" pitchFamily="18" charset="-128"/>
            </a:endParaRPr>
          </a:p>
        </p:txBody>
      </p:sp>
      <p:sp>
        <p:nvSpPr>
          <p:cNvPr id="44" name="正方形/長方形 6">
            <a:extLst>
              <a:ext uri="{FF2B5EF4-FFF2-40B4-BE49-F238E27FC236}">
                <a16:creationId xmlns:a16="http://schemas.microsoft.com/office/drawing/2014/main" id="{75089A1C-515C-40D8-BB09-4226368DA528}"/>
              </a:ext>
            </a:extLst>
          </p:cNvPr>
          <p:cNvSpPr/>
          <p:nvPr/>
        </p:nvSpPr>
        <p:spPr>
          <a:xfrm>
            <a:off x="3598392" y="7118066"/>
            <a:ext cx="175897" cy="10680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400">
              <a:solidFill>
                <a:srgbClr val="242424"/>
              </a:solidFill>
              <a:latin typeface="Tsukushi A Round Gothic Regular" panose="02020400000000000000" pitchFamily="18" charset="-128"/>
              <a:ea typeface="Tsukushi A Round Gothic Regular" panose="02020400000000000000" pitchFamily="18" charset="-128"/>
            </a:endParaRPr>
          </a:p>
        </p:txBody>
      </p:sp>
      <p:sp>
        <p:nvSpPr>
          <p:cNvPr id="45" name="正方形/長方形 8">
            <a:extLst>
              <a:ext uri="{FF2B5EF4-FFF2-40B4-BE49-F238E27FC236}">
                <a16:creationId xmlns:a16="http://schemas.microsoft.com/office/drawing/2014/main" id="{7E92234D-116F-4F70-9529-374C4322570F}"/>
              </a:ext>
            </a:extLst>
          </p:cNvPr>
          <p:cNvSpPr/>
          <p:nvPr/>
        </p:nvSpPr>
        <p:spPr>
          <a:xfrm>
            <a:off x="3908698" y="7218665"/>
            <a:ext cx="175897" cy="8900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400">
              <a:solidFill>
                <a:srgbClr val="242424"/>
              </a:solidFill>
              <a:latin typeface="Tsukushi A Round Gothic Regular" panose="02020400000000000000" pitchFamily="18" charset="-128"/>
              <a:ea typeface="Tsukushi A Round Gothic Regular" panose="02020400000000000000" pitchFamily="18" charset="-128"/>
            </a:endParaRPr>
          </a:p>
        </p:txBody>
      </p:sp>
      <p:sp>
        <p:nvSpPr>
          <p:cNvPr id="46" name="正方形/長方形 9">
            <a:extLst>
              <a:ext uri="{FF2B5EF4-FFF2-40B4-BE49-F238E27FC236}">
                <a16:creationId xmlns:a16="http://schemas.microsoft.com/office/drawing/2014/main" id="{6D6804CA-BABA-4D8F-8C9D-55DC4A092D92}"/>
              </a:ext>
            </a:extLst>
          </p:cNvPr>
          <p:cNvSpPr/>
          <p:nvPr/>
        </p:nvSpPr>
        <p:spPr>
          <a:xfrm>
            <a:off x="4219005" y="7309717"/>
            <a:ext cx="175897" cy="7120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400">
              <a:solidFill>
                <a:srgbClr val="242424"/>
              </a:solidFill>
              <a:latin typeface="Tsukushi A Round Gothic Regular" panose="02020400000000000000" pitchFamily="18" charset="-128"/>
              <a:ea typeface="Tsukushi A Round Gothic Regular" panose="02020400000000000000" pitchFamily="18" charset="-128"/>
            </a:endParaRPr>
          </a:p>
        </p:txBody>
      </p:sp>
      <p:sp>
        <p:nvSpPr>
          <p:cNvPr id="47" name="正方形/長方形 10">
            <a:extLst>
              <a:ext uri="{FF2B5EF4-FFF2-40B4-BE49-F238E27FC236}">
                <a16:creationId xmlns:a16="http://schemas.microsoft.com/office/drawing/2014/main" id="{B0E4DF69-3694-4F61-9E97-5613DF9E58BC}"/>
              </a:ext>
            </a:extLst>
          </p:cNvPr>
          <p:cNvSpPr/>
          <p:nvPr/>
        </p:nvSpPr>
        <p:spPr>
          <a:xfrm>
            <a:off x="4537334" y="7390717"/>
            <a:ext cx="175897" cy="53400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400">
              <a:solidFill>
                <a:srgbClr val="242424"/>
              </a:solidFill>
              <a:latin typeface="Tsukushi A Round Gothic Regular" panose="02020400000000000000" pitchFamily="18" charset="-128"/>
              <a:ea typeface="Tsukushi A Round Gothic Regular" panose="02020400000000000000" pitchFamily="18" charset="-128"/>
            </a:endParaRPr>
          </a:p>
        </p:txBody>
      </p:sp>
      <p:sp>
        <p:nvSpPr>
          <p:cNvPr id="48" name="正方形/長方形 11">
            <a:extLst>
              <a:ext uri="{FF2B5EF4-FFF2-40B4-BE49-F238E27FC236}">
                <a16:creationId xmlns:a16="http://schemas.microsoft.com/office/drawing/2014/main" id="{871F111C-F9D5-43B8-AB5D-DF4FB9BB9DBE}"/>
              </a:ext>
            </a:extLst>
          </p:cNvPr>
          <p:cNvSpPr/>
          <p:nvPr/>
        </p:nvSpPr>
        <p:spPr>
          <a:xfrm>
            <a:off x="4817230" y="7495341"/>
            <a:ext cx="175897" cy="35600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400">
              <a:solidFill>
                <a:srgbClr val="242424"/>
              </a:solidFill>
              <a:latin typeface="Tsukushi A Round Gothic Regular" panose="02020400000000000000" pitchFamily="18" charset="-128"/>
              <a:ea typeface="Tsukushi A Round Gothic Regular" panose="02020400000000000000" pitchFamily="18" charset="-128"/>
            </a:endParaRPr>
          </a:p>
        </p:txBody>
      </p:sp>
      <p:sp>
        <p:nvSpPr>
          <p:cNvPr id="49" name="正方形/長方形 2">
            <a:extLst>
              <a:ext uri="{FF2B5EF4-FFF2-40B4-BE49-F238E27FC236}">
                <a16:creationId xmlns:a16="http://schemas.microsoft.com/office/drawing/2014/main" id="{57653A50-65BB-4D42-B4B2-3FB0BCCC5A0E}"/>
              </a:ext>
            </a:extLst>
          </p:cNvPr>
          <p:cNvSpPr/>
          <p:nvPr/>
        </p:nvSpPr>
        <p:spPr>
          <a:xfrm>
            <a:off x="10260844" y="5681770"/>
            <a:ext cx="174247" cy="142400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400">
              <a:solidFill>
                <a:srgbClr val="242424"/>
              </a:solidFill>
              <a:latin typeface="Tsukushi A Round Gothic Regular" panose="02020400000000000000" pitchFamily="18" charset="-128"/>
              <a:ea typeface="Tsukushi A Round Gothic Regular" panose="02020400000000000000" pitchFamily="18" charset="-128"/>
            </a:endParaRPr>
          </a:p>
        </p:txBody>
      </p:sp>
      <p:sp>
        <p:nvSpPr>
          <p:cNvPr id="50" name="正方形/長方形 6">
            <a:extLst>
              <a:ext uri="{FF2B5EF4-FFF2-40B4-BE49-F238E27FC236}">
                <a16:creationId xmlns:a16="http://schemas.microsoft.com/office/drawing/2014/main" id="{9540721E-7770-4EDF-AC5A-772F7D354366}"/>
              </a:ext>
            </a:extLst>
          </p:cNvPr>
          <p:cNvSpPr/>
          <p:nvPr/>
        </p:nvSpPr>
        <p:spPr>
          <a:xfrm>
            <a:off x="10581793" y="5855164"/>
            <a:ext cx="175897" cy="10680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400">
              <a:solidFill>
                <a:srgbClr val="242424"/>
              </a:solidFill>
              <a:latin typeface="Tsukushi A Round Gothic Regular" panose="02020400000000000000" pitchFamily="18" charset="-128"/>
              <a:ea typeface="Tsukushi A Round Gothic Regular" panose="02020400000000000000" pitchFamily="18" charset="-128"/>
            </a:endParaRPr>
          </a:p>
        </p:txBody>
      </p:sp>
      <p:sp>
        <p:nvSpPr>
          <p:cNvPr id="51" name="正方形/長方形 9">
            <a:extLst>
              <a:ext uri="{FF2B5EF4-FFF2-40B4-BE49-F238E27FC236}">
                <a16:creationId xmlns:a16="http://schemas.microsoft.com/office/drawing/2014/main" id="{F664CF77-C4DE-4FF8-A46C-34554E648E1D}"/>
              </a:ext>
            </a:extLst>
          </p:cNvPr>
          <p:cNvSpPr/>
          <p:nvPr/>
        </p:nvSpPr>
        <p:spPr>
          <a:xfrm>
            <a:off x="10911594" y="6022112"/>
            <a:ext cx="175897" cy="7120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400">
              <a:solidFill>
                <a:srgbClr val="242424"/>
              </a:solidFill>
              <a:latin typeface="Tsukushi A Round Gothic Regular" panose="02020400000000000000" pitchFamily="18" charset="-128"/>
              <a:ea typeface="Tsukushi A Round Gothic Regular" panose="02020400000000000000" pitchFamily="18" charset="-128"/>
            </a:endParaRPr>
          </a:p>
        </p:txBody>
      </p:sp>
      <p:sp>
        <p:nvSpPr>
          <p:cNvPr id="52" name="正方形/長方形 11">
            <a:extLst>
              <a:ext uri="{FF2B5EF4-FFF2-40B4-BE49-F238E27FC236}">
                <a16:creationId xmlns:a16="http://schemas.microsoft.com/office/drawing/2014/main" id="{79C82016-1DBF-472C-8D36-BCA5F9446198}"/>
              </a:ext>
            </a:extLst>
          </p:cNvPr>
          <p:cNvSpPr/>
          <p:nvPr/>
        </p:nvSpPr>
        <p:spPr>
          <a:xfrm>
            <a:off x="11246117" y="6200112"/>
            <a:ext cx="175897" cy="35600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400">
              <a:solidFill>
                <a:srgbClr val="242424"/>
              </a:solidFill>
              <a:latin typeface="Tsukushi A Round Gothic Regular" panose="02020400000000000000" pitchFamily="18" charset="-128"/>
              <a:ea typeface="Tsukushi A Round Gothic Regular" panose="02020400000000000000" pitchFamily="18" charset="-128"/>
            </a:endParaRPr>
          </a:p>
        </p:txBody>
      </p:sp>
      <p:sp>
        <p:nvSpPr>
          <p:cNvPr id="53" name="正方形/長方形 9">
            <a:extLst>
              <a:ext uri="{FF2B5EF4-FFF2-40B4-BE49-F238E27FC236}">
                <a16:creationId xmlns:a16="http://schemas.microsoft.com/office/drawing/2014/main" id="{0575DEA5-D08C-446C-89C7-5DC25E592704}"/>
              </a:ext>
            </a:extLst>
          </p:cNvPr>
          <p:cNvSpPr/>
          <p:nvPr/>
        </p:nvSpPr>
        <p:spPr>
          <a:xfrm>
            <a:off x="11556423" y="6017493"/>
            <a:ext cx="175897" cy="7120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400">
              <a:solidFill>
                <a:srgbClr val="242424"/>
              </a:solidFill>
              <a:latin typeface="Tsukushi A Round Gothic Regular" panose="02020400000000000000" pitchFamily="18" charset="-128"/>
              <a:ea typeface="Tsukushi A Round Gothic Regular" panose="02020400000000000000" pitchFamily="18" charset="-128"/>
            </a:endParaRPr>
          </a:p>
        </p:txBody>
      </p:sp>
      <p:sp>
        <p:nvSpPr>
          <p:cNvPr id="54" name="正方形/長方形 6">
            <a:extLst>
              <a:ext uri="{FF2B5EF4-FFF2-40B4-BE49-F238E27FC236}">
                <a16:creationId xmlns:a16="http://schemas.microsoft.com/office/drawing/2014/main" id="{68EC7EDE-9286-4D1D-A2A6-AEB690C46B8A}"/>
              </a:ext>
            </a:extLst>
          </p:cNvPr>
          <p:cNvSpPr/>
          <p:nvPr/>
        </p:nvSpPr>
        <p:spPr>
          <a:xfrm>
            <a:off x="11853053" y="5853927"/>
            <a:ext cx="175897" cy="10680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400">
              <a:solidFill>
                <a:srgbClr val="242424"/>
              </a:solidFill>
              <a:latin typeface="Tsukushi A Round Gothic Regular" panose="02020400000000000000" pitchFamily="18" charset="-128"/>
              <a:ea typeface="Tsukushi A Round Gothic Regular" panose="02020400000000000000" pitchFamily="18" charset="-128"/>
            </a:endParaRPr>
          </a:p>
        </p:txBody>
      </p:sp>
      <p:sp>
        <p:nvSpPr>
          <p:cNvPr id="55" name="正方形/長方形 2">
            <a:extLst>
              <a:ext uri="{FF2B5EF4-FFF2-40B4-BE49-F238E27FC236}">
                <a16:creationId xmlns:a16="http://schemas.microsoft.com/office/drawing/2014/main" id="{9288CDC4-9838-4D17-AB5F-B21AA0F2D0D8}"/>
              </a:ext>
            </a:extLst>
          </p:cNvPr>
          <p:cNvSpPr/>
          <p:nvPr/>
        </p:nvSpPr>
        <p:spPr>
          <a:xfrm>
            <a:off x="12155474" y="5681770"/>
            <a:ext cx="174247" cy="142400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400">
              <a:solidFill>
                <a:srgbClr val="242424"/>
              </a:solidFill>
              <a:latin typeface="Tsukushi A Round Gothic Regular" panose="02020400000000000000" pitchFamily="18" charset="-128"/>
              <a:ea typeface="Tsukushi A Round Gothic Regular" panose="02020400000000000000" pitchFamily="18" charset="-128"/>
            </a:endParaRPr>
          </a:p>
        </p:txBody>
      </p:sp>
      <p:sp>
        <p:nvSpPr>
          <p:cNvPr id="56" name="角丸四角形 46">
            <a:extLst>
              <a:ext uri="{FF2B5EF4-FFF2-40B4-BE49-F238E27FC236}">
                <a16:creationId xmlns:a16="http://schemas.microsoft.com/office/drawing/2014/main" id="{E0F91C0E-C987-4584-936E-8FF672C321BF}"/>
              </a:ext>
            </a:extLst>
          </p:cNvPr>
          <p:cNvSpPr/>
          <p:nvPr/>
        </p:nvSpPr>
        <p:spPr>
          <a:xfrm>
            <a:off x="5203115" y="7311619"/>
            <a:ext cx="1696866" cy="632677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400">
              <a:solidFill>
                <a:srgbClr val="242424"/>
              </a:solidFill>
              <a:latin typeface="Tsukushi A Round Gothic Regular" panose="02020400000000000000" pitchFamily="18" charset="-128"/>
              <a:ea typeface="Tsukushi A Round Gothic Regular" panose="02020400000000000000" pitchFamily="18" charset="-128"/>
            </a:endParaRPr>
          </a:p>
        </p:txBody>
      </p:sp>
      <p:sp>
        <p:nvSpPr>
          <p:cNvPr id="57" name="テキスト ボックス 35">
            <a:extLst>
              <a:ext uri="{FF2B5EF4-FFF2-40B4-BE49-F238E27FC236}">
                <a16:creationId xmlns:a16="http://schemas.microsoft.com/office/drawing/2014/main" id="{501EAA4F-476C-4942-911E-8F15119E152F}"/>
              </a:ext>
            </a:extLst>
          </p:cNvPr>
          <p:cNvSpPr txBox="1"/>
          <p:nvPr/>
        </p:nvSpPr>
        <p:spPr>
          <a:xfrm>
            <a:off x="5203115" y="7441826"/>
            <a:ext cx="1705527" cy="40011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ja-JP" sz="2000" b="1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Yu Gothic" charset="-128"/>
              </a:rPr>
              <a:t>3D</a:t>
            </a:r>
            <a:r>
              <a:rPr lang="ja-JP" altLang="en-US" sz="2000" b="1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Yu Gothic" charset="-128"/>
              </a:rPr>
              <a:t>顔形状</a:t>
            </a:r>
            <a:endParaRPr kumimoji="1" lang="ja-JP" altLang="en-US" sz="2000" b="1" dirty="0">
              <a:solidFill>
                <a:schemeClr val="bg1"/>
              </a:solidFill>
              <a:latin typeface="Yu Mincho" panose="02020400000000000000" pitchFamily="18" charset="-128"/>
              <a:ea typeface="Yu Mincho" panose="02020400000000000000" pitchFamily="18" charset="-128"/>
              <a:cs typeface="Yu Gothic" charset="-128"/>
            </a:endParaRPr>
          </a:p>
        </p:txBody>
      </p:sp>
      <p:sp>
        <p:nvSpPr>
          <p:cNvPr id="58" name="角丸四角形 49">
            <a:extLst>
              <a:ext uri="{FF2B5EF4-FFF2-40B4-BE49-F238E27FC236}">
                <a16:creationId xmlns:a16="http://schemas.microsoft.com/office/drawing/2014/main" id="{43A6BA41-562B-4938-B016-D960E59F6CEC}"/>
              </a:ext>
            </a:extLst>
          </p:cNvPr>
          <p:cNvSpPr/>
          <p:nvPr/>
        </p:nvSpPr>
        <p:spPr>
          <a:xfrm>
            <a:off x="7066422" y="7335888"/>
            <a:ext cx="1057290" cy="617501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400">
              <a:solidFill>
                <a:srgbClr val="242424"/>
              </a:solidFill>
              <a:latin typeface="Tsukushi A Round Gothic Regular" panose="02020400000000000000" pitchFamily="18" charset="-128"/>
              <a:ea typeface="Tsukushi A Round Gothic Regular" panose="02020400000000000000" pitchFamily="18" charset="-128"/>
            </a:endParaRPr>
          </a:p>
        </p:txBody>
      </p:sp>
      <p:sp>
        <p:nvSpPr>
          <p:cNvPr id="59" name="テキスト ボックス 36">
            <a:extLst>
              <a:ext uri="{FF2B5EF4-FFF2-40B4-BE49-F238E27FC236}">
                <a16:creationId xmlns:a16="http://schemas.microsoft.com/office/drawing/2014/main" id="{8AA44AE4-E57F-4CEA-B200-14C262393665}"/>
              </a:ext>
            </a:extLst>
          </p:cNvPr>
          <p:cNvSpPr txBox="1"/>
          <p:nvPr/>
        </p:nvSpPr>
        <p:spPr>
          <a:xfrm>
            <a:off x="7057762" y="7425610"/>
            <a:ext cx="1057289" cy="40011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Yu Gothic" charset="-128"/>
              </a:rPr>
              <a:t>表情</a:t>
            </a:r>
            <a:r>
              <a:rPr lang="en-US" altLang="ja-JP" sz="2000" b="1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Yu Gothic" charset="-128"/>
              </a:rPr>
              <a:t>B</a:t>
            </a:r>
            <a:endParaRPr kumimoji="1" lang="ja-JP" altLang="en-US" sz="2000" b="1" dirty="0">
              <a:solidFill>
                <a:schemeClr val="bg1"/>
              </a:solidFill>
              <a:latin typeface="Yu Mincho" panose="02020400000000000000" pitchFamily="18" charset="-128"/>
              <a:ea typeface="Yu Mincho" panose="02020400000000000000" pitchFamily="18" charset="-128"/>
              <a:cs typeface="Yu Gothic" charset="-128"/>
            </a:endParaRPr>
          </a:p>
        </p:txBody>
      </p:sp>
      <p:sp>
        <p:nvSpPr>
          <p:cNvPr id="60" name="TextBox 6">
            <a:extLst>
              <a:ext uri="{FF2B5EF4-FFF2-40B4-BE49-F238E27FC236}">
                <a16:creationId xmlns:a16="http://schemas.microsoft.com/office/drawing/2014/main" id="{39A4EBBE-8959-1E4D-A095-7B9FADAFBC9B}"/>
              </a:ext>
            </a:extLst>
          </p:cNvPr>
          <p:cNvSpPr txBox="1"/>
          <p:nvPr/>
        </p:nvSpPr>
        <p:spPr>
          <a:xfrm>
            <a:off x="2930949" y="3543300"/>
            <a:ext cx="5434797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20"/>
              </a:lnSpc>
            </a:pPr>
            <a:r>
              <a:rPr lang="en-US" sz="2800" b="1" dirty="0">
                <a:solidFill>
                  <a:schemeClr val="tx2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3D Dense Face Tracking Network</a:t>
            </a:r>
            <a:r>
              <a:rPr lang="ja-JP" altLang="en-US" sz="2800" b="1">
                <a:solidFill>
                  <a:schemeClr val="tx2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 </a:t>
            </a:r>
          </a:p>
        </p:txBody>
      </p:sp>
      <p:sp>
        <p:nvSpPr>
          <p:cNvPr id="96" name="TextBox 6">
            <a:extLst>
              <a:ext uri="{FF2B5EF4-FFF2-40B4-BE49-F238E27FC236}">
                <a16:creationId xmlns:a16="http://schemas.microsoft.com/office/drawing/2014/main" id="{55FB5A7A-05FD-8745-89C0-8E4E574DFED4}"/>
              </a:ext>
            </a:extLst>
          </p:cNvPr>
          <p:cNvSpPr txBox="1"/>
          <p:nvPr/>
        </p:nvSpPr>
        <p:spPr>
          <a:xfrm>
            <a:off x="9911742" y="3543300"/>
            <a:ext cx="5434797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20"/>
              </a:lnSpc>
            </a:pPr>
            <a:r>
              <a:rPr lang="en-US" sz="2800" b="1" dirty="0">
                <a:solidFill>
                  <a:schemeClr val="tx2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Neural Rendering</a:t>
            </a:r>
            <a:endParaRPr lang="ja-JP" altLang="en-US" sz="2800" b="1">
              <a:solidFill>
                <a:schemeClr val="tx2"/>
              </a:solidFill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2" name="TextBox 20">
            <a:extLst>
              <a:ext uri="{FF2B5EF4-FFF2-40B4-BE49-F238E27FC236}">
                <a16:creationId xmlns:a16="http://schemas.microsoft.com/office/drawing/2014/main" id="{580577E0-C4CF-22B3-159B-146D58CD518A}"/>
              </a:ext>
            </a:extLst>
          </p:cNvPr>
          <p:cNvSpPr txBox="1"/>
          <p:nvPr/>
        </p:nvSpPr>
        <p:spPr>
          <a:xfrm>
            <a:off x="1143000" y="2425035"/>
            <a:ext cx="12458700" cy="508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ja-JP" altLang="en-US" sz="3000">
                <a:solidFill>
                  <a:schemeClr val="tx2">
                    <a:lumMod val="60000"/>
                    <a:lumOff val="4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音声やテキストだけからリアルタイムで映像を生成する</a:t>
            </a:r>
          </a:p>
        </p:txBody>
      </p:sp>
    </p:spTree>
    <p:extLst>
      <p:ext uri="{BB962C8B-B14F-4D97-AF65-F5344CB8AC3E}">
        <p14:creationId xmlns:p14="http://schemas.microsoft.com/office/powerpoint/2010/main" val="3421712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061948" y="1188346"/>
            <a:ext cx="16540251" cy="1164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9000" dirty="0">
                <a:solidFill>
                  <a:schemeClr val="tx2">
                    <a:lumMod val="50000"/>
                  </a:schemeClr>
                </a:solidFill>
                <a:latin typeface="Linux Biolinum"/>
              </a:rPr>
              <a:t>Market</a:t>
            </a:r>
          </a:p>
        </p:txBody>
      </p:sp>
      <p:pic>
        <p:nvPicPr>
          <p:cNvPr id="90" name="Picture 2">
            <a:extLst>
              <a:ext uri="{FF2B5EF4-FFF2-40B4-BE49-F238E27FC236}">
                <a16:creationId xmlns:a16="http://schemas.microsoft.com/office/drawing/2014/main" id="{C614E18B-E57D-4B74-881D-C4F4020EA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257361">
            <a:off x="13302685" y="-2710144"/>
            <a:ext cx="4550578" cy="4381441"/>
          </a:xfrm>
          <a:prstGeom prst="rect">
            <a:avLst/>
          </a:prstGeom>
        </p:spPr>
      </p:pic>
      <p:grpSp>
        <p:nvGrpSpPr>
          <p:cNvPr id="91" name="Picture 25">
            <a:extLst>
              <a:ext uri="{FF2B5EF4-FFF2-40B4-BE49-F238E27FC236}">
                <a16:creationId xmlns:a16="http://schemas.microsoft.com/office/drawing/2014/main" id="{3CCCFD00-FE4F-478C-A980-EF2331E21F73}"/>
              </a:ext>
            </a:extLst>
          </p:cNvPr>
          <p:cNvGrpSpPr/>
          <p:nvPr/>
        </p:nvGrpSpPr>
        <p:grpSpPr>
          <a:xfrm rot="15657588">
            <a:off x="-3488070" y="6500874"/>
            <a:ext cx="4550578" cy="4381441"/>
            <a:chOff x="14984011" y="-2190721"/>
            <a:chExt cx="4550578" cy="4381441"/>
          </a:xfrm>
        </p:grpSpPr>
        <p:sp>
          <p:nvSpPr>
            <p:cNvPr id="92" name="フリーフォーム: 図形 91">
              <a:extLst>
                <a:ext uri="{FF2B5EF4-FFF2-40B4-BE49-F238E27FC236}">
                  <a16:creationId xmlns:a16="http://schemas.microsoft.com/office/drawing/2014/main" id="{3ACCDCE6-C68F-4DA5-98EC-6FC161512738}"/>
                </a:ext>
              </a:extLst>
            </p:cNvPr>
            <p:cNvSpPr/>
            <p:nvPr/>
          </p:nvSpPr>
          <p:spPr>
            <a:xfrm>
              <a:off x="14984219" y="-2191057"/>
              <a:ext cx="4344051" cy="4027207"/>
            </a:xfrm>
            <a:custGeom>
              <a:avLst/>
              <a:gdLst>
                <a:gd name="connsiteX0" fmla="*/ 1227240 w 4344051"/>
                <a:gd name="connsiteY0" fmla="*/ 59132 h 4027207"/>
                <a:gd name="connsiteX1" fmla="*/ 4017993 w 4344051"/>
                <a:gd name="connsiteY1" fmla="*/ 999048 h 4027207"/>
                <a:gd name="connsiteX2" fmla="*/ 4194378 w 4344051"/>
                <a:gd name="connsiteY2" fmla="*/ 2733100 h 4027207"/>
                <a:gd name="connsiteX3" fmla="*/ 2785712 w 4344051"/>
                <a:gd name="connsiteY3" fmla="*/ 3937191 h 4027207"/>
                <a:gd name="connsiteX4" fmla="*/ 815674 w 4344051"/>
                <a:gd name="connsiteY4" fmla="*/ 3555425 h 4027207"/>
                <a:gd name="connsiteX5" fmla="*/ 52144 w 4344051"/>
                <a:gd name="connsiteY5" fmla="*/ 2585709 h 4027207"/>
                <a:gd name="connsiteX6" fmla="*/ 257524 w 4344051"/>
                <a:gd name="connsiteY6" fmla="*/ 911258 h 4027207"/>
                <a:gd name="connsiteX7" fmla="*/ 1227240 w 4344051"/>
                <a:gd name="connsiteY7" fmla="*/ 59132 h 402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44051" h="4027207">
                  <a:moveTo>
                    <a:pt x="1227240" y="59132"/>
                  </a:moveTo>
                  <a:cubicBezTo>
                    <a:pt x="1770893" y="-182492"/>
                    <a:pt x="3636227" y="353107"/>
                    <a:pt x="4017993" y="999048"/>
                  </a:cubicBezTo>
                  <a:cubicBezTo>
                    <a:pt x="4399758" y="1644988"/>
                    <a:pt x="4429558" y="2086354"/>
                    <a:pt x="4194378" y="2733100"/>
                  </a:cubicBezTo>
                  <a:cubicBezTo>
                    <a:pt x="3959198" y="3379846"/>
                    <a:pt x="3374468" y="3849401"/>
                    <a:pt x="2785712" y="3937191"/>
                  </a:cubicBezTo>
                  <a:cubicBezTo>
                    <a:pt x="2196956" y="4024981"/>
                    <a:pt x="1344830" y="4201366"/>
                    <a:pt x="815674" y="3555425"/>
                  </a:cubicBezTo>
                  <a:cubicBezTo>
                    <a:pt x="286519" y="2909485"/>
                    <a:pt x="81139" y="2849884"/>
                    <a:pt x="52144" y="2585709"/>
                  </a:cubicBezTo>
                  <a:cubicBezTo>
                    <a:pt x="23149" y="2321534"/>
                    <a:pt x="-124242" y="1499209"/>
                    <a:pt x="257524" y="911258"/>
                  </a:cubicBezTo>
                  <a:cubicBezTo>
                    <a:pt x="639289" y="323307"/>
                    <a:pt x="698084" y="294312"/>
                    <a:pt x="1227240" y="5913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80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93" name="フリーフォーム: 図形 92">
              <a:extLst>
                <a:ext uri="{FF2B5EF4-FFF2-40B4-BE49-F238E27FC236}">
                  <a16:creationId xmlns:a16="http://schemas.microsoft.com/office/drawing/2014/main" id="{BAA0A2A7-2210-4CC3-91EC-A58CCB492311}"/>
                </a:ext>
              </a:extLst>
            </p:cNvPr>
            <p:cNvSpPr/>
            <p:nvPr/>
          </p:nvSpPr>
          <p:spPr>
            <a:xfrm>
              <a:off x="15242169" y="-1149857"/>
              <a:ext cx="3110188" cy="2882364"/>
            </a:xfrm>
            <a:custGeom>
              <a:avLst/>
              <a:gdLst>
                <a:gd name="connsiteX0" fmla="*/ 878278 w 3110188"/>
                <a:gd name="connsiteY0" fmla="*/ 42416 h 2882364"/>
                <a:gd name="connsiteX1" fmla="*/ 2876506 w 3110188"/>
                <a:gd name="connsiteY1" fmla="*/ 714935 h 2882364"/>
                <a:gd name="connsiteX2" fmla="*/ 3002955 w 3110188"/>
                <a:gd name="connsiteY2" fmla="*/ 1956075 h 2882364"/>
                <a:gd name="connsiteX3" fmla="*/ 1993774 w 3110188"/>
                <a:gd name="connsiteY3" fmla="*/ 2817866 h 2882364"/>
                <a:gd name="connsiteX4" fmla="*/ 583498 w 3110188"/>
                <a:gd name="connsiteY4" fmla="*/ 2544831 h 2882364"/>
                <a:gd name="connsiteX5" fmla="*/ 37428 w 3110188"/>
                <a:gd name="connsiteY5" fmla="*/ 1850566 h 2882364"/>
                <a:gd name="connsiteX6" fmla="*/ 184819 w 3110188"/>
                <a:gd name="connsiteY6" fmla="*/ 652113 h 2882364"/>
                <a:gd name="connsiteX7" fmla="*/ 878278 w 3110188"/>
                <a:gd name="connsiteY7" fmla="*/ 42416 h 2882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10188" h="2882364">
                  <a:moveTo>
                    <a:pt x="878278" y="42416"/>
                  </a:moveTo>
                  <a:cubicBezTo>
                    <a:pt x="1267292" y="-130748"/>
                    <a:pt x="2602666" y="252629"/>
                    <a:pt x="2876506" y="714935"/>
                  </a:cubicBezTo>
                  <a:cubicBezTo>
                    <a:pt x="3150346" y="1177241"/>
                    <a:pt x="3171286" y="1492963"/>
                    <a:pt x="3002955" y="1956075"/>
                  </a:cubicBezTo>
                  <a:cubicBezTo>
                    <a:pt x="2834624" y="2419187"/>
                    <a:pt x="2415810" y="2755043"/>
                    <a:pt x="1993774" y="2817866"/>
                  </a:cubicBezTo>
                  <a:cubicBezTo>
                    <a:pt x="1571738" y="2880688"/>
                    <a:pt x="962041" y="3007138"/>
                    <a:pt x="583498" y="2544831"/>
                  </a:cubicBezTo>
                  <a:cubicBezTo>
                    <a:pt x="204954" y="2082524"/>
                    <a:pt x="58369" y="2039838"/>
                    <a:pt x="37428" y="1850566"/>
                  </a:cubicBezTo>
                  <a:cubicBezTo>
                    <a:pt x="16487" y="1661294"/>
                    <a:pt x="-89021" y="1072538"/>
                    <a:pt x="184819" y="652113"/>
                  </a:cubicBezTo>
                  <a:cubicBezTo>
                    <a:pt x="458659" y="231688"/>
                    <a:pt x="499735" y="210747"/>
                    <a:pt x="878278" y="4241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80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4115746-0A3E-D76B-F455-53EA5054FD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5601" y="3330015"/>
            <a:ext cx="5992753" cy="53583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D41108-736B-972C-2480-2F45A0C1B3A4}"/>
              </a:ext>
            </a:extLst>
          </p:cNvPr>
          <p:cNvSpPr txBox="1"/>
          <p:nvPr/>
        </p:nvSpPr>
        <p:spPr>
          <a:xfrm>
            <a:off x="11338280" y="8869181"/>
            <a:ext cx="522739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242424"/>
                </a:solidFill>
                <a:effectLst/>
                <a:uFillTx/>
                <a:latin typeface="Yu Mincho" panose="02020400000000000000" pitchFamily="18" charset="-128"/>
                <a:ea typeface="Yu Mincho" panose="02020400000000000000" pitchFamily="18" charset="-128"/>
                <a:sym typeface="Helvetica Light"/>
                <a:hlinkClick r:id="rId6"/>
              </a:rPr>
              <a:t>Generative AI: A Creative New World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242424"/>
              </a:solidFill>
              <a:effectLst/>
              <a:uFillTx/>
              <a:latin typeface="Yu Mincho" panose="02020400000000000000" pitchFamily="18" charset="-128"/>
              <a:ea typeface="Yu Mincho" panose="02020400000000000000" pitchFamily="18" charset="-128"/>
              <a:sym typeface="Helvetica Light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D7466E7-3924-1A71-EF99-7B4756DC26E9}"/>
              </a:ext>
            </a:extLst>
          </p:cNvPr>
          <p:cNvSpPr txBox="1">
            <a:spLocks/>
          </p:cNvSpPr>
          <p:nvPr/>
        </p:nvSpPr>
        <p:spPr>
          <a:xfrm>
            <a:off x="1106249" y="3715531"/>
            <a:ext cx="8643160" cy="44265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400"/>
              </a:spcBef>
            </a:pPr>
            <a:r>
              <a:rPr lang="en-US" altLang="ja-JP" sz="2400" dirty="0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2016</a:t>
            </a:r>
            <a:r>
              <a:rPr lang="ja-JP" altLang="en-US" sz="2400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年の創業以来、</a:t>
            </a:r>
            <a:r>
              <a:rPr lang="en-US" altLang="ja-JP" sz="2400" dirty="0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AI</a:t>
            </a:r>
            <a:r>
              <a:rPr lang="ja-JP" altLang="en-US" sz="2400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での映像生成を研究開発しているが、近年この分野は</a:t>
            </a:r>
            <a:r>
              <a:rPr lang="en-US" altLang="ja-JP" sz="2400" dirty="0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Generative AI</a:t>
            </a:r>
            <a:r>
              <a:rPr lang="ja-JP" altLang="en-US" sz="2400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と呼ばれるようになり、大きなトレンドになっている</a:t>
            </a:r>
            <a:endParaRPr lang="en-US" altLang="ja-JP" sz="2400" dirty="0">
              <a:solidFill>
                <a:schemeClr val="tx2">
                  <a:lumMod val="50000"/>
                </a:schemeClr>
              </a:solidFill>
              <a:latin typeface="Yu Mincho" panose="02020400000000000000" pitchFamily="18" charset="-128"/>
              <a:ea typeface="Yu Mincho" panose="02020400000000000000" pitchFamily="18" charset="-128"/>
            </a:endParaRPr>
          </a:p>
          <a:p>
            <a:pPr>
              <a:spcBef>
                <a:spcPts val="2400"/>
              </a:spcBef>
            </a:pPr>
            <a:r>
              <a:rPr lang="ja-JP" altLang="en-US" sz="2400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スマートフォンの時と同じような大きな社会の変革を起こし、将来的に数百兆円の市場規模になると予想されている</a:t>
            </a:r>
            <a:endParaRPr lang="en-US" altLang="ja-JP" sz="2400" dirty="0">
              <a:solidFill>
                <a:schemeClr val="tx2">
                  <a:lumMod val="50000"/>
                </a:schemeClr>
              </a:solidFill>
              <a:latin typeface="Yu Mincho" panose="02020400000000000000" pitchFamily="18" charset="-128"/>
              <a:ea typeface="Yu Mincho" panose="02020400000000000000" pitchFamily="18" charset="-128"/>
            </a:endParaRPr>
          </a:p>
          <a:p>
            <a:pPr>
              <a:spcBef>
                <a:spcPts val="2400"/>
              </a:spcBef>
            </a:pPr>
            <a:r>
              <a:rPr lang="en-US" altLang="ja-JP" sz="2400" dirty="0" err="1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ChatGPT</a:t>
            </a:r>
            <a:r>
              <a:rPr lang="ja-JP" altLang="en-US" sz="2400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のような</a:t>
            </a:r>
            <a:r>
              <a:rPr lang="ja-JP" altLang="en-JP" sz="2400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チャット</a:t>
            </a:r>
            <a:r>
              <a:rPr lang="ja-JP" altLang="en-US" sz="2400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ボットと、</a:t>
            </a:r>
            <a:r>
              <a:rPr lang="en-US" altLang="ja-JP" sz="2400" dirty="0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Stable Diffusion</a:t>
            </a:r>
            <a:r>
              <a:rPr lang="ja-JP" altLang="en-US" sz="2400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や</a:t>
            </a:r>
            <a:r>
              <a:rPr lang="en-US" altLang="ja-JP" sz="2400" dirty="0" err="1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Midjourney</a:t>
            </a:r>
            <a:r>
              <a:rPr lang="ja-JP" altLang="en-US" sz="2400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などの画像生成が</a:t>
            </a:r>
            <a:r>
              <a:rPr lang="en-US" altLang="ja-JP" sz="2400" dirty="0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Generative AI</a:t>
            </a:r>
            <a:r>
              <a:rPr lang="ja-JP" altLang="en-US" sz="2400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の革新</a:t>
            </a:r>
            <a:r>
              <a:rPr lang="ja-JP" altLang="en-JP" sz="2400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を</a:t>
            </a:r>
            <a:r>
              <a:rPr lang="ja-JP" altLang="en-US" sz="2400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主導している</a:t>
            </a:r>
            <a:endParaRPr lang="en-US" altLang="ja-JP" sz="2400" dirty="0">
              <a:solidFill>
                <a:schemeClr val="tx2">
                  <a:lumMod val="50000"/>
                </a:schemeClr>
              </a:solidFill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4DA9CD87-0E10-C49F-82D1-D42AAA9E5713}"/>
              </a:ext>
            </a:extLst>
          </p:cNvPr>
          <p:cNvSpPr txBox="1"/>
          <p:nvPr/>
        </p:nvSpPr>
        <p:spPr>
          <a:xfrm>
            <a:off x="1030050" y="2404606"/>
            <a:ext cx="16540251" cy="508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altLang="ja-JP" sz="3000" dirty="0">
                <a:solidFill>
                  <a:schemeClr val="tx2">
                    <a:lumMod val="60000"/>
                    <a:lumOff val="4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“In Silicon Valley, crypto and the metaverse are out. Generative AI is in” </a:t>
            </a:r>
            <a:r>
              <a:rPr lang="en-US" altLang="ja-JP" dirty="0">
                <a:solidFill>
                  <a:schemeClr val="tx2">
                    <a:lumMod val="60000"/>
                    <a:lumOff val="4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– </a:t>
            </a:r>
            <a:r>
              <a:rPr lang="en-US" altLang="ja-JP" dirty="0">
                <a:solidFill>
                  <a:schemeClr val="tx2">
                    <a:lumMod val="60000"/>
                    <a:lumOff val="4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  <a:hlinkClick r:id="rId7"/>
              </a:rPr>
              <a:t>The New York Times 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0295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061948" y="1188346"/>
            <a:ext cx="16540251" cy="1164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9000" dirty="0">
                <a:solidFill>
                  <a:schemeClr val="tx2">
                    <a:lumMod val="50000"/>
                  </a:schemeClr>
                </a:solidFill>
                <a:latin typeface="Linux Biolinum"/>
              </a:rPr>
              <a:t>Competitive Advantage</a:t>
            </a:r>
          </a:p>
        </p:txBody>
      </p:sp>
      <p:pic>
        <p:nvPicPr>
          <p:cNvPr id="90" name="Picture 2">
            <a:extLst>
              <a:ext uri="{FF2B5EF4-FFF2-40B4-BE49-F238E27FC236}">
                <a16:creationId xmlns:a16="http://schemas.microsoft.com/office/drawing/2014/main" id="{C614E18B-E57D-4B74-881D-C4F4020EA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257361">
            <a:off x="13302685" y="-2710144"/>
            <a:ext cx="4550578" cy="4381441"/>
          </a:xfrm>
          <a:prstGeom prst="rect">
            <a:avLst/>
          </a:prstGeom>
        </p:spPr>
      </p:pic>
      <p:grpSp>
        <p:nvGrpSpPr>
          <p:cNvPr id="91" name="Picture 25">
            <a:extLst>
              <a:ext uri="{FF2B5EF4-FFF2-40B4-BE49-F238E27FC236}">
                <a16:creationId xmlns:a16="http://schemas.microsoft.com/office/drawing/2014/main" id="{3CCCFD00-FE4F-478C-A980-EF2331E21F73}"/>
              </a:ext>
            </a:extLst>
          </p:cNvPr>
          <p:cNvGrpSpPr/>
          <p:nvPr/>
        </p:nvGrpSpPr>
        <p:grpSpPr>
          <a:xfrm rot="15657588">
            <a:off x="-3488070" y="6500874"/>
            <a:ext cx="4550578" cy="4381441"/>
            <a:chOff x="14984011" y="-2190721"/>
            <a:chExt cx="4550578" cy="4381441"/>
          </a:xfrm>
        </p:grpSpPr>
        <p:sp>
          <p:nvSpPr>
            <p:cNvPr id="92" name="フリーフォーム: 図形 91">
              <a:extLst>
                <a:ext uri="{FF2B5EF4-FFF2-40B4-BE49-F238E27FC236}">
                  <a16:creationId xmlns:a16="http://schemas.microsoft.com/office/drawing/2014/main" id="{3ACCDCE6-C68F-4DA5-98EC-6FC161512738}"/>
                </a:ext>
              </a:extLst>
            </p:cNvPr>
            <p:cNvSpPr/>
            <p:nvPr/>
          </p:nvSpPr>
          <p:spPr>
            <a:xfrm>
              <a:off x="14984219" y="-2191057"/>
              <a:ext cx="4344051" cy="4027207"/>
            </a:xfrm>
            <a:custGeom>
              <a:avLst/>
              <a:gdLst>
                <a:gd name="connsiteX0" fmla="*/ 1227240 w 4344051"/>
                <a:gd name="connsiteY0" fmla="*/ 59132 h 4027207"/>
                <a:gd name="connsiteX1" fmla="*/ 4017993 w 4344051"/>
                <a:gd name="connsiteY1" fmla="*/ 999048 h 4027207"/>
                <a:gd name="connsiteX2" fmla="*/ 4194378 w 4344051"/>
                <a:gd name="connsiteY2" fmla="*/ 2733100 h 4027207"/>
                <a:gd name="connsiteX3" fmla="*/ 2785712 w 4344051"/>
                <a:gd name="connsiteY3" fmla="*/ 3937191 h 4027207"/>
                <a:gd name="connsiteX4" fmla="*/ 815674 w 4344051"/>
                <a:gd name="connsiteY4" fmla="*/ 3555425 h 4027207"/>
                <a:gd name="connsiteX5" fmla="*/ 52144 w 4344051"/>
                <a:gd name="connsiteY5" fmla="*/ 2585709 h 4027207"/>
                <a:gd name="connsiteX6" fmla="*/ 257524 w 4344051"/>
                <a:gd name="connsiteY6" fmla="*/ 911258 h 4027207"/>
                <a:gd name="connsiteX7" fmla="*/ 1227240 w 4344051"/>
                <a:gd name="connsiteY7" fmla="*/ 59132 h 402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44051" h="4027207">
                  <a:moveTo>
                    <a:pt x="1227240" y="59132"/>
                  </a:moveTo>
                  <a:cubicBezTo>
                    <a:pt x="1770893" y="-182492"/>
                    <a:pt x="3636227" y="353107"/>
                    <a:pt x="4017993" y="999048"/>
                  </a:cubicBezTo>
                  <a:cubicBezTo>
                    <a:pt x="4399758" y="1644988"/>
                    <a:pt x="4429558" y="2086354"/>
                    <a:pt x="4194378" y="2733100"/>
                  </a:cubicBezTo>
                  <a:cubicBezTo>
                    <a:pt x="3959198" y="3379846"/>
                    <a:pt x="3374468" y="3849401"/>
                    <a:pt x="2785712" y="3937191"/>
                  </a:cubicBezTo>
                  <a:cubicBezTo>
                    <a:pt x="2196956" y="4024981"/>
                    <a:pt x="1344830" y="4201366"/>
                    <a:pt x="815674" y="3555425"/>
                  </a:cubicBezTo>
                  <a:cubicBezTo>
                    <a:pt x="286519" y="2909485"/>
                    <a:pt x="81139" y="2849884"/>
                    <a:pt x="52144" y="2585709"/>
                  </a:cubicBezTo>
                  <a:cubicBezTo>
                    <a:pt x="23149" y="2321534"/>
                    <a:pt x="-124242" y="1499209"/>
                    <a:pt x="257524" y="911258"/>
                  </a:cubicBezTo>
                  <a:cubicBezTo>
                    <a:pt x="639289" y="323307"/>
                    <a:pt x="698084" y="294312"/>
                    <a:pt x="1227240" y="5913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80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93" name="フリーフォーム: 図形 92">
              <a:extLst>
                <a:ext uri="{FF2B5EF4-FFF2-40B4-BE49-F238E27FC236}">
                  <a16:creationId xmlns:a16="http://schemas.microsoft.com/office/drawing/2014/main" id="{BAA0A2A7-2210-4CC3-91EC-A58CCB492311}"/>
                </a:ext>
              </a:extLst>
            </p:cNvPr>
            <p:cNvSpPr/>
            <p:nvPr/>
          </p:nvSpPr>
          <p:spPr>
            <a:xfrm>
              <a:off x="15242169" y="-1149857"/>
              <a:ext cx="3110188" cy="2882364"/>
            </a:xfrm>
            <a:custGeom>
              <a:avLst/>
              <a:gdLst>
                <a:gd name="connsiteX0" fmla="*/ 878278 w 3110188"/>
                <a:gd name="connsiteY0" fmla="*/ 42416 h 2882364"/>
                <a:gd name="connsiteX1" fmla="*/ 2876506 w 3110188"/>
                <a:gd name="connsiteY1" fmla="*/ 714935 h 2882364"/>
                <a:gd name="connsiteX2" fmla="*/ 3002955 w 3110188"/>
                <a:gd name="connsiteY2" fmla="*/ 1956075 h 2882364"/>
                <a:gd name="connsiteX3" fmla="*/ 1993774 w 3110188"/>
                <a:gd name="connsiteY3" fmla="*/ 2817866 h 2882364"/>
                <a:gd name="connsiteX4" fmla="*/ 583498 w 3110188"/>
                <a:gd name="connsiteY4" fmla="*/ 2544831 h 2882364"/>
                <a:gd name="connsiteX5" fmla="*/ 37428 w 3110188"/>
                <a:gd name="connsiteY5" fmla="*/ 1850566 h 2882364"/>
                <a:gd name="connsiteX6" fmla="*/ 184819 w 3110188"/>
                <a:gd name="connsiteY6" fmla="*/ 652113 h 2882364"/>
                <a:gd name="connsiteX7" fmla="*/ 878278 w 3110188"/>
                <a:gd name="connsiteY7" fmla="*/ 42416 h 2882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10188" h="2882364">
                  <a:moveTo>
                    <a:pt x="878278" y="42416"/>
                  </a:moveTo>
                  <a:cubicBezTo>
                    <a:pt x="1267292" y="-130748"/>
                    <a:pt x="2602666" y="252629"/>
                    <a:pt x="2876506" y="714935"/>
                  </a:cubicBezTo>
                  <a:cubicBezTo>
                    <a:pt x="3150346" y="1177241"/>
                    <a:pt x="3171286" y="1492963"/>
                    <a:pt x="3002955" y="1956075"/>
                  </a:cubicBezTo>
                  <a:cubicBezTo>
                    <a:pt x="2834624" y="2419187"/>
                    <a:pt x="2415810" y="2755043"/>
                    <a:pt x="1993774" y="2817866"/>
                  </a:cubicBezTo>
                  <a:cubicBezTo>
                    <a:pt x="1571738" y="2880688"/>
                    <a:pt x="962041" y="3007138"/>
                    <a:pt x="583498" y="2544831"/>
                  </a:cubicBezTo>
                  <a:cubicBezTo>
                    <a:pt x="204954" y="2082524"/>
                    <a:pt x="58369" y="2039838"/>
                    <a:pt x="37428" y="1850566"/>
                  </a:cubicBezTo>
                  <a:cubicBezTo>
                    <a:pt x="16487" y="1661294"/>
                    <a:pt x="-89021" y="1072538"/>
                    <a:pt x="184819" y="652113"/>
                  </a:cubicBezTo>
                  <a:cubicBezTo>
                    <a:pt x="458659" y="231688"/>
                    <a:pt x="499735" y="210747"/>
                    <a:pt x="878278" y="4241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80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4BB6C77-4BC9-1A4F-9699-9BF5D48CAE52}"/>
              </a:ext>
            </a:extLst>
          </p:cNvPr>
          <p:cNvSpPr txBox="1">
            <a:spLocks/>
          </p:cNvSpPr>
          <p:nvPr/>
        </p:nvSpPr>
        <p:spPr>
          <a:xfrm>
            <a:off x="1061948" y="4454218"/>
            <a:ext cx="8643160" cy="442656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400"/>
              </a:spcBef>
            </a:pPr>
            <a:r>
              <a:rPr lang="en-US" altLang="ja-JP" sz="2400" dirty="0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AI</a:t>
            </a:r>
            <a:r>
              <a:rPr lang="ja-JP" altLang="en-US" sz="2400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で映像を生成する他のどの競合企業より弊社技術は少なくとも</a:t>
            </a:r>
            <a:r>
              <a:rPr lang="en-US" altLang="ja-JP" sz="2400" dirty="0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50</a:t>
            </a:r>
            <a:r>
              <a:rPr lang="ja-JP" altLang="en-US" sz="2400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倍以上高速で、リアルタイムで動作する</a:t>
            </a:r>
          </a:p>
          <a:p>
            <a:pPr>
              <a:spcBef>
                <a:spcPts val="2400"/>
              </a:spcBef>
            </a:pPr>
            <a:r>
              <a:rPr lang="ja-JP" altLang="en-US" sz="2400" b="1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一般的なマシンで</a:t>
            </a:r>
            <a:r>
              <a:rPr lang="ja-JP" altLang="en-JP" sz="2400" b="1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チャット</a:t>
            </a:r>
            <a:r>
              <a:rPr lang="ja-JP" altLang="en-US" sz="2400" b="1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ボット、ビデオチャット、ライブ配信、ゲームなどで動作するのは弊社技術のみ</a:t>
            </a:r>
          </a:p>
          <a:p>
            <a:pPr>
              <a:spcBef>
                <a:spcPts val="2400"/>
              </a:spcBef>
            </a:pPr>
            <a:r>
              <a:rPr lang="ja-JP" altLang="en-US" sz="2400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前処理時間が必要なく、どんな画像でも動作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57337C92-77E6-2D4B-A2D5-31DB7FCD4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4634768"/>
            <a:ext cx="7300042" cy="442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FBA433D-D810-D34E-AF8A-1B9C2611E967}"/>
              </a:ext>
            </a:extLst>
          </p:cNvPr>
          <p:cNvSpPr txBox="1"/>
          <p:nvPr/>
        </p:nvSpPr>
        <p:spPr>
          <a:xfrm>
            <a:off x="11674511" y="3825061"/>
            <a:ext cx="4345741" cy="5386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pPr algn="ctr" defTabSz="619125" hangingPunct="0"/>
            <a:r>
              <a:rPr lang="en-US" sz="3000" dirty="0">
                <a:solidFill>
                  <a:srgbClr val="242424"/>
                </a:solidFill>
                <a:latin typeface="Yu Mincho" panose="02020400000000000000" pitchFamily="18" charset="-128"/>
                <a:ea typeface="Yu Mincho" panose="02020400000000000000" pitchFamily="18" charset="-128"/>
                <a:sym typeface="Helvetica Light"/>
              </a:rPr>
              <a:t>Generative AI </a:t>
            </a:r>
            <a:r>
              <a:rPr lang="en-JP" sz="3000" dirty="0">
                <a:solidFill>
                  <a:srgbClr val="242424"/>
                </a:solidFill>
                <a:latin typeface="Yu Mincho" panose="02020400000000000000" pitchFamily="18" charset="-128"/>
                <a:ea typeface="Yu Mincho" panose="02020400000000000000" pitchFamily="18" charset="-128"/>
                <a:sym typeface="Helvetica Light"/>
              </a:rPr>
              <a:t>Landscape</a:t>
            </a:r>
          </a:p>
        </p:txBody>
      </p:sp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49BDD962-7265-A842-94C2-318003609C39}"/>
              </a:ext>
            </a:extLst>
          </p:cNvPr>
          <p:cNvSpPr/>
          <p:nvPr/>
        </p:nvSpPr>
        <p:spPr>
          <a:xfrm>
            <a:off x="11410586" y="6667500"/>
            <a:ext cx="857614" cy="346049"/>
          </a:xfrm>
          <a:prstGeom prst="roundRect">
            <a:avLst>
              <a:gd name="adj" fmla="val 12641"/>
            </a:avLst>
          </a:prstGeom>
          <a:ln w="127000" cap="rnd">
            <a:solidFill>
              <a:srgbClr val="FF0000"/>
            </a:solidFill>
            <a:prstDash val="solid"/>
          </a:ln>
        </p:spPr>
        <p:txBody>
          <a:bodyPr lIns="38100" tIns="38100" rIns="38100" bIns="38100" anchor="ctr"/>
          <a:lstStyle/>
          <a:p>
            <a:pPr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2400"/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EE97A729-132B-4445-92B0-06F1D9DDCB6E}"/>
              </a:ext>
            </a:extLst>
          </p:cNvPr>
          <p:cNvSpPr txBox="1"/>
          <p:nvPr/>
        </p:nvSpPr>
        <p:spPr>
          <a:xfrm>
            <a:off x="1061948" y="2653635"/>
            <a:ext cx="16540251" cy="508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ja-JP" altLang="en-US" sz="3000">
                <a:solidFill>
                  <a:schemeClr val="tx2">
                    <a:lumMod val="60000"/>
                    <a:lumOff val="4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チャットボットなどリアルタイムアプリケーションで動作するのは弊社技術のみ</a:t>
            </a:r>
            <a:endParaRPr lang="en-US" sz="3000" dirty="0">
              <a:solidFill>
                <a:schemeClr val="tx2">
                  <a:lumMod val="60000"/>
                  <a:lumOff val="40000"/>
                </a:schemeClr>
              </a:solidFill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5753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061948" y="1188346"/>
            <a:ext cx="16540251" cy="1164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9000" dirty="0">
                <a:solidFill>
                  <a:schemeClr val="tx2">
                    <a:lumMod val="50000"/>
                  </a:schemeClr>
                </a:solidFill>
                <a:latin typeface="Linux Biolinum"/>
              </a:rPr>
              <a:t>Competitive Advantage</a:t>
            </a:r>
          </a:p>
        </p:txBody>
      </p:sp>
      <p:pic>
        <p:nvPicPr>
          <p:cNvPr id="90" name="Picture 2">
            <a:extLst>
              <a:ext uri="{FF2B5EF4-FFF2-40B4-BE49-F238E27FC236}">
                <a16:creationId xmlns:a16="http://schemas.microsoft.com/office/drawing/2014/main" id="{C614E18B-E57D-4B74-881D-C4F4020EA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257361">
            <a:off x="13302685" y="-2710144"/>
            <a:ext cx="4550578" cy="4381441"/>
          </a:xfrm>
          <a:prstGeom prst="rect">
            <a:avLst/>
          </a:prstGeom>
        </p:spPr>
      </p:pic>
      <p:grpSp>
        <p:nvGrpSpPr>
          <p:cNvPr id="91" name="Picture 25">
            <a:extLst>
              <a:ext uri="{FF2B5EF4-FFF2-40B4-BE49-F238E27FC236}">
                <a16:creationId xmlns:a16="http://schemas.microsoft.com/office/drawing/2014/main" id="{3CCCFD00-FE4F-478C-A980-EF2331E21F73}"/>
              </a:ext>
            </a:extLst>
          </p:cNvPr>
          <p:cNvGrpSpPr/>
          <p:nvPr/>
        </p:nvGrpSpPr>
        <p:grpSpPr>
          <a:xfrm rot="15657588">
            <a:off x="-3488070" y="6500874"/>
            <a:ext cx="4550578" cy="4381441"/>
            <a:chOff x="14984011" y="-2190721"/>
            <a:chExt cx="4550578" cy="4381441"/>
          </a:xfrm>
        </p:grpSpPr>
        <p:sp>
          <p:nvSpPr>
            <p:cNvPr id="92" name="フリーフォーム: 図形 91">
              <a:extLst>
                <a:ext uri="{FF2B5EF4-FFF2-40B4-BE49-F238E27FC236}">
                  <a16:creationId xmlns:a16="http://schemas.microsoft.com/office/drawing/2014/main" id="{3ACCDCE6-C68F-4DA5-98EC-6FC161512738}"/>
                </a:ext>
              </a:extLst>
            </p:cNvPr>
            <p:cNvSpPr/>
            <p:nvPr/>
          </p:nvSpPr>
          <p:spPr>
            <a:xfrm>
              <a:off x="14984219" y="-2191057"/>
              <a:ext cx="4344051" cy="4027207"/>
            </a:xfrm>
            <a:custGeom>
              <a:avLst/>
              <a:gdLst>
                <a:gd name="connsiteX0" fmla="*/ 1227240 w 4344051"/>
                <a:gd name="connsiteY0" fmla="*/ 59132 h 4027207"/>
                <a:gd name="connsiteX1" fmla="*/ 4017993 w 4344051"/>
                <a:gd name="connsiteY1" fmla="*/ 999048 h 4027207"/>
                <a:gd name="connsiteX2" fmla="*/ 4194378 w 4344051"/>
                <a:gd name="connsiteY2" fmla="*/ 2733100 h 4027207"/>
                <a:gd name="connsiteX3" fmla="*/ 2785712 w 4344051"/>
                <a:gd name="connsiteY3" fmla="*/ 3937191 h 4027207"/>
                <a:gd name="connsiteX4" fmla="*/ 815674 w 4344051"/>
                <a:gd name="connsiteY4" fmla="*/ 3555425 h 4027207"/>
                <a:gd name="connsiteX5" fmla="*/ 52144 w 4344051"/>
                <a:gd name="connsiteY5" fmla="*/ 2585709 h 4027207"/>
                <a:gd name="connsiteX6" fmla="*/ 257524 w 4344051"/>
                <a:gd name="connsiteY6" fmla="*/ 911258 h 4027207"/>
                <a:gd name="connsiteX7" fmla="*/ 1227240 w 4344051"/>
                <a:gd name="connsiteY7" fmla="*/ 59132 h 402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44051" h="4027207">
                  <a:moveTo>
                    <a:pt x="1227240" y="59132"/>
                  </a:moveTo>
                  <a:cubicBezTo>
                    <a:pt x="1770893" y="-182492"/>
                    <a:pt x="3636227" y="353107"/>
                    <a:pt x="4017993" y="999048"/>
                  </a:cubicBezTo>
                  <a:cubicBezTo>
                    <a:pt x="4399758" y="1644988"/>
                    <a:pt x="4429558" y="2086354"/>
                    <a:pt x="4194378" y="2733100"/>
                  </a:cubicBezTo>
                  <a:cubicBezTo>
                    <a:pt x="3959198" y="3379846"/>
                    <a:pt x="3374468" y="3849401"/>
                    <a:pt x="2785712" y="3937191"/>
                  </a:cubicBezTo>
                  <a:cubicBezTo>
                    <a:pt x="2196956" y="4024981"/>
                    <a:pt x="1344830" y="4201366"/>
                    <a:pt x="815674" y="3555425"/>
                  </a:cubicBezTo>
                  <a:cubicBezTo>
                    <a:pt x="286519" y="2909485"/>
                    <a:pt x="81139" y="2849884"/>
                    <a:pt x="52144" y="2585709"/>
                  </a:cubicBezTo>
                  <a:cubicBezTo>
                    <a:pt x="23149" y="2321534"/>
                    <a:pt x="-124242" y="1499209"/>
                    <a:pt x="257524" y="911258"/>
                  </a:cubicBezTo>
                  <a:cubicBezTo>
                    <a:pt x="639289" y="323307"/>
                    <a:pt x="698084" y="294312"/>
                    <a:pt x="1227240" y="5913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80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93" name="フリーフォーム: 図形 92">
              <a:extLst>
                <a:ext uri="{FF2B5EF4-FFF2-40B4-BE49-F238E27FC236}">
                  <a16:creationId xmlns:a16="http://schemas.microsoft.com/office/drawing/2014/main" id="{BAA0A2A7-2210-4CC3-91EC-A58CCB492311}"/>
                </a:ext>
              </a:extLst>
            </p:cNvPr>
            <p:cNvSpPr/>
            <p:nvPr/>
          </p:nvSpPr>
          <p:spPr>
            <a:xfrm>
              <a:off x="15242169" y="-1149857"/>
              <a:ext cx="3110188" cy="2882364"/>
            </a:xfrm>
            <a:custGeom>
              <a:avLst/>
              <a:gdLst>
                <a:gd name="connsiteX0" fmla="*/ 878278 w 3110188"/>
                <a:gd name="connsiteY0" fmla="*/ 42416 h 2882364"/>
                <a:gd name="connsiteX1" fmla="*/ 2876506 w 3110188"/>
                <a:gd name="connsiteY1" fmla="*/ 714935 h 2882364"/>
                <a:gd name="connsiteX2" fmla="*/ 3002955 w 3110188"/>
                <a:gd name="connsiteY2" fmla="*/ 1956075 h 2882364"/>
                <a:gd name="connsiteX3" fmla="*/ 1993774 w 3110188"/>
                <a:gd name="connsiteY3" fmla="*/ 2817866 h 2882364"/>
                <a:gd name="connsiteX4" fmla="*/ 583498 w 3110188"/>
                <a:gd name="connsiteY4" fmla="*/ 2544831 h 2882364"/>
                <a:gd name="connsiteX5" fmla="*/ 37428 w 3110188"/>
                <a:gd name="connsiteY5" fmla="*/ 1850566 h 2882364"/>
                <a:gd name="connsiteX6" fmla="*/ 184819 w 3110188"/>
                <a:gd name="connsiteY6" fmla="*/ 652113 h 2882364"/>
                <a:gd name="connsiteX7" fmla="*/ 878278 w 3110188"/>
                <a:gd name="connsiteY7" fmla="*/ 42416 h 2882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10188" h="2882364">
                  <a:moveTo>
                    <a:pt x="878278" y="42416"/>
                  </a:moveTo>
                  <a:cubicBezTo>
                    <a:pt x="1267292" y="-130748"/>
                    <a:pt x="2602666" y="252629"/>
                    <a:pt x="2876506" y="714935"/>
                  </a:cubicBezTo>
                  <a:cubicBezTo>
                    <a:pt x="3150346" y="1177241"/>
                    <a:pt x="3171286" y="1492963"/>
                    <a:pt x="3002955" y="1956075"/>
                  </a:cubicBezTo>
                  <a:cubicBezTo>
                    <a:pt x="2834624" y="2419187"/>
                    <a:pt x="2415810" y="2755043"/>
                    <a:pt x="1993774" y="2817866"/>
                  </a:cubicBezTo>
                  <a:cubicBezTo>
                    <a:pt x="1571738" y="2880688"/>
                    <a:pt x="962041" y="3007138"/>
                    <a:pt x="583498" y="2544831"/>
                  </a:cubicBezTo>
                  <a:cubicBezTo>
                    <a:pt x="204954" y="2082524"/>
                    <a:pt x="58369" y="2039838"/>
                    <a:pt x="37428" y="1850566"/>
                  </a:cubicBezTo>
                  <a:cubicBezTo>
                    <a:pt x="16487" y="1661294"/>
                    <a:pt x="-89021" y="1072538"/>
                    <a:pt x="184819" y="652113"/>
                  </a:cubicBezTo>
                  <a:cubicBezTo>
                    <a:pt x="458659" y="231688"/>
                    <a:pt x="499735" y="210747"/>
                    <a:pt x="878278" y="4241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80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4BB6C77-4BC9-1A4F-9699-9BF5D48CAE52}"/>
              </a:ext>
            </a:extLst>
          </p:cNvPr>
          <p:cNvSpPr txBox="1">
            <a:spLocks/>
          </p:cNvSpPr>
          <p:nvPr/>
        </p:nvSpPr>
        <p:spPr>
          <a:xfrm>
            <a:off x="1054514" y="5345440"/>
            <a:ext cx="7472452" cy="355852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400"/>
              </a:spcBef>
            </a:pPr>
            <a:r>
              <a:rPr lang="en-US" altLang="ja-JP" sz="2400" dirty="0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$70M</a:t>
            </a:r>
            <a:r>
              <a:rPr lang="ja-JP" altLang="en-US" sz="2400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を調達している</a:t>
            </a:r>
            <a:r>
              <a:rPr lang="en-US" altLang="ja-JP" sz="2400" dirty="0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AI</a:t>
            </a:r>
            <a:r>
              <a:rPr lang="ja-JP" altLang="en-US" sz="2400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での映像生成分野における代表的な企業（英国）</a:t>
            </a:r>
            <a:endParaRPr lang="en-US" altLang="ja-JP" sz="2400" dirty="0">
              <a:solidFill>
                <a:schemeClr val="tx2">
                  <a:lumMod val="50000"/>
                </a:schemeClr>
              </a:solidFill>
              <a:latin typeface="Yu Mincho" panose="02020400000000000000" pitchFamily="18" charset="-128"/>
              <a:ea typeface="Yu Mincho" panose="02020400000000000000" pitchFamily="18" charset="-128"/>
            </a:endParaRPr>
          </a:p>
          <a:p>
            <a:pPr>
              <a:spcBef>
                <a:spcPts val="2400"/>
              </a:spcBef>
            </a:pPr>
            <a:r>
              <a:rPr lang="ja-JP" altLang="en-US" sz="2400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自分の好きなアバターで動かすには、</a:t>
            </a:r>
            <a:r>
              <a:rPr lang="ja-JP" altLang="en-US" sz="2400" b="1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１０日間の学習時間</a:t>
            </a:r>
            <a:r>
              <a:rPr lang="ja-JP" altLang="en-US" sz="2400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と</a:t>
            </a:r>
            <a:r>
              <a:rPr lang="ja-JP" altLang="en-US" sz="2400" b="1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学習に使う動画データ</a:t>
            </a:r>
            <a:r>
              <a:rPr lang="ja-JP" altLang="en-US" sz="2400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が必要</a:t>
            </a:r>
          </a:p>
          <a:p>
            <a:pPr>
              <a:spcBef>
                <a:spcPts val="2400"/>
              </a:spcBef>
            </a:pPr>
            <a:r>
              <a:rPr lang="ja-JP" altLang="en-US" sz="2400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新しい映像を作るのに、</a:t>
            </a:r>
            <a:r>
              <a:rPr lang="ja-JP" altLang="en-US" sz="2400" b="1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サーバ側で数時間の処理時間</a:t>
            </a:r>
            <a:r>
              <a:rPr lang="ja-JP" altLang="en-US" sz="2400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が必要（数分の映像の場合）</a:t>
            </a:r>
            <a:endParaRPr lang="en-US" altLang="ja-JP" sz="2400" dirty="0">
              <a:solidFill>
                <a:schemeClr val="tx2">
                  <a:lumMod val="50000"/>
                </a:schemeClr>
              </a:solidFill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EE97A729-132B-4445-92B0-06F1D9DDCB6E}"/>
              </a:ext>
            </a:extLst>
          </p:cNvPr>
          <p:cNvSpPr txBox="1"/>
          <p:nvPr/>
        </p:nvSpPr>
        <p:spPr>
          <a:xfrm>
            <a:off x="1061948" y="2653635"/>
            <a:ext cx="16540251" cy="508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ja-JP" altLang="en-US" sz="3000">
                <a:solidFill>
                  <a:schemeClr val="tx2">
                    <a:lumMod val="60000"/>
                    <a:lumOff val="4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チャットボットなどリアルタイムアプリケーションで動作するのは弊社技術のみ</a:t>
            </a:r>
            <a:endParaRPr lang="en-US" sz="3000" dirty="0">
              <a:solidFill>
                <a:schemeClr val="tx2">
                  <a:lumMod val="60000"/>
                  <a:lumOff val="40000"/>
                </a:schemeClr>
              </a:solidFill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7E004CC-3883-3057-06A8-A7C92F139851}"/>
              </a:ext>
            </a:extLst>
          </p:cNvPr>
          <p:cNvSpPr txBox="1">
            <a:spLocks/>
          </p:cNvSpPr>
          <p:nvPr/>
        </p:nvSpPr>
        <p:spPr>
          <a:xfrm>
            <a:off x="9508442" y="5622869"/>
            <a:ext cx="7728761" cy="2057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400"/>
              </a:spcBef>
            </a:pPr>
            <a:r>
              <a:rPr lang="ja-JP" altLang="en-US" sz="2400" b="1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学習時間がゼロ</a:t>
            </a:r>
            <a:r>
              <a:rPr lang="ja-JP" altLang="en-US" sz="2400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で</a:t>
            </a:r>
            <a:r>
              <a:rPr lang="ja-JP" altLang="en-US" sz="2400" b="1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画像一枚を用意するだけ</a:t>
            </a:r>
            <a:r>
              <a:rPr lang="ja-JP" altLang="en-US" sz="2400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でその場で動かせる</a:t>
            </a:r>
            <a:endParaRPr lang="en-US" altLang="ja-JP" sz="2400" dirty="0">
              <a:solidFill>
                <a:schemeClr val="tx2">
                  <a:lumMod val="50000"/>
                </a:schemeClr>
              </a:solidFill>
              <a:latin typeface="Yu Mincho" panose="02020400000000000000" pitchFamily="18" charset="-128"/>
              <a:ea typeface="Yu Mincho" panose="02020400000000000000" pitchFamily="18" charset="-128"/>
            </a:endParaRPr>
          </a:p>
          <a:p>
            <a:pPr>
              <a:spcBef>
                <a:spcPts val="2400"/>
              </a:spcBef>
            </a:pPr>
            <a:r>
              <a:rPr lang="ja-JP" altLang="en-US" sz="2400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１フレームあたり</a:t>
            </a:r>
            <a:r>
              <a:rPr lang="en-US" altLang="ja-JP" sz="2400" b="1" dirty="0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0.01</a:t>
            </a:r>
            <a:r>
              <a:rPr lang="ja-JP" altLang="en-US" sz="2400" b="1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秒</a:t>
            </a:r>
            <a:r>
              <a:rPr lang="ja-JP" altLang="en-US" sz="2400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で処理が完了し、</a:t>
            </a:r>
            <a:r>
              <a:rPr lang="ja-JP" altLang="en-US" sz="2400" b="1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クライアント側でリアルタイム</a:t>
            </a:r>
            <a:r>
              <a:rPr lang="ja-JP" altLang="en-US" sz="2400">
                <a:solidFill>
                  <a:schemeClr val="tx2">
                    <a:lumMod val="50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で処理できる</a:t>
            </a:r>
            <a:endParaRPr lang="en-US" altLang="ja-JP" sz="2400" dirty="0">
              <a:solidFill>
                <a:schemeClr val="tx2">
                  <a:lumMod val="50000"/>
                </a:schemeClr>
              </a:solidFill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pic>
        <p:nvPicPr>
          <p:cNvPr id="1026" name="Picture 2" descr="Synthesia | #1 AI Video Generation Platform">
            <a:extLst>
              <a:ext uri="{FF2B5EF4-FFF2-40B4-BE49-F238E27FC236}">
                <a16:creationId xmlns:a16="http://schemas.microsoft.com/office/drawing/2014/main" id="{108ACA8E-96A8-57B8-81CB-42AB4D480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366" y="4049428"/>
            <a:ext cx="4038600" cy="85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8FA8DCEE-1469-3781-8419-DF42040098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93966" y="4063143"/>
            <a:ext cx="3810000" cy="100019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200392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26974</TotalTime>
  <Words>907</Words>
  <Application>Microsoft Macintosh PowerPoint</Application>
  <PresentationFormat>Custom</PresentationFormat>
  <Paragraphs>127</Paragraphs>
  <Slides>14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Tsukushi A Round Gothic Regular</vt:lpstr>
      <vt:lpstr>Yu Mincho</vt:lpstr>
      <vt:lpstr>Arial</vt:lpstr>
      <vt:lpstr>Calibri</vt:lpstr>
      <vt:lpstr>Wingdings</vt:lpstr>
      <vt:lpstr>Yu Gothic</vt:lpstr>
      <vt:lpstr>Linux Biolinum</vt:lpstr>
      <vt:lpstr>Yu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Pitch Deck</dc:title>
  <dc:creator>Masaya Minamide</dc:creator>
  <cp:lastModifiedBy>EmbodyMe</cp:lastModifiedBy>
  <cp:revision>796</cp:revision>
  <dcterms:created xsi:type="dcterms:W3CDTF">2006-08-16T00:00:00Z</dcterms:created>
  <dcterms:modified xsi:type="dcterms:W3CDTF">2023-06-16T11:02:16Z</dcterms:modified>
  <dc:identifier>DAESpP4AhkI</dc:identifier>
</cp:coreProperties>
</file>